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4" r:id="rId10"/>
    <p:sldId id="263" r:id="rId11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ADE1C-083B-43D2-A810-F1649D1DEF18}" v="8" dt="2024-04-03T21:12:11.41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Findlay" userId="35f20203-1834-4b0e-99df-1b4b1ed7a3a5" providerId="ADAL" clId="{5D3ADE1C-083B-43D2-A810-F1649D1DEF18}"/>
    <pc:docChg chg="undo custSel modSld">
      <pc:chgData name="Dana Findlay" userId="35f20203-1834-4b0e-99df-1b4b1ed7a3a5" providerId="ADAL" clId="{5D3ADE1C-083B-43D2-A810-F1649D1DEF18}" dt="2024-04-03T21:12:41.391" v="47" actId="1076"/>
      <pc:docMkLst>
        <pc:docMk/>
      </pc:docMkLst>
      <pc:sldChg chg="modSp mod">
        <pc:chgData name="Dana Findlay" userId="35f20203-1834-4b0e-99df-1b4b1ed7a3a5" providerId="ADAL" clId="{5D3ADE1C-083B-43D2-A810-F1649D1DEF18}" dt="2024-04-03T21:12:41.391" v="47" actId="1076"/>
        <pc:sldMkLst>
          <pc:docMk/>
          <pc:sldMk cId="2599897597" sldId="264"/>
        </pc:sldMkLst>
        <pc:graphicFrameChg chg="mod modGraphic">
          <ac:chgData name="Dana Findlay" userId="35f20203-1834-4b0e-99df-1b4b1ed7a3a5" providerId="ADAL" clId="{5D3ADE1C-083B-43D2-A810-F1649D1DEF18}" dt="2024-04-03T21:12:41.391" v="47" actId="1076"/>
          <ac:graphicFrameMkLst>
            <pc:docMk/>
            <pc:sldMk cId="2599897597" sldId="264"/>
            <ac:graphicFrameMk id="1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0520"/>
          </a:xfrm>
          <a:prstGeom prst="rect">
            <a:avLst/>
          </a:prstGeom>
        </p:spPr>
        <p:txBody>
          <a:bodyPr vert="horz" lIns="104357" tIns="52178" rIns="104357" bIns="5217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1"/>
            <a:ext cx="4028440" cy="350520"/>
          </a:xfrm>
          <a:prstGeom prst="rect">
            <a:avLst/>
          </a:prstGeom>
        </p:spPr>
        <p:txBody>
          <a:bodyPr vert="horz" lIns="104357" tIns="52178" rIns="104357" bIns="52178" rtlCol="0"/>
          <a:lstStyle>
            <a:lvl1pPr algn="r">
              <a:defRPr sz="1300"/>
            </a:lvl1pPr>
          </a:lstStyle>
          <a:p>
            <a:fld id="{B969D4F9-0103-4307-A1A0-FB56FAD371AB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6875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4357" tIns="52178" rIns="104357" bIns="521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214"/>
            <a:ext cx="7437120" cy="2760886"/>
          </a:xfrm>
          <a:prstGeom prst="rect">
            <a:avLst/>
          </a:prstGeom>
        </p:spPr>
        <p:txBody>
          <a:bodyPr vert="horz" lIns="104357" tIns="52178" rIns="104357" bIns="521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881"/>
            <a:ext cx="4028440" cy="350520"/>
          </a:xfrm>
          <a:prstGeom prst="rect">
            <a:avLst/>
          </a:prstGeom>
        </p:spPr>
        <p:txBody>
          <a:bodyPr vert="horz" lIns="104357" tIns="52178" rIns="104357" bIns="5217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9881"/>
            <a:ext cx="4028440" cy="350520"/>
          </a:xfrm>
          <a:prstGeom prst="rect">
            <a:avLst/>
          </a:prstGeom>
        </p:spPr>
        <p:txBody>
          <a:bodyPr vert="horz" lIns="104357" tIns="52178" rIns="104357" bIns="52178" rtlCol="0" anchor="b"/>
          <a:lstStyle>
            <a:lvl1pPr algn="r">
              <a:defRPr sz="1300"/>
            </a:lvl1pPr>
          </a:lstStyle>
          <a:p>
            <a:fld id="{951FB7FC-769B-4F4C-B4B7-930D7B303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9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FB7FC-769B-4F4C-B4B7-930D7B3037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8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3244" y="1524"/>
            <a:ext cx="6810756" cy="514197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0993" y="63"/>
            <a:ext cx="6832867" cy="51434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9144000" cy="897890"/>
          </a:xfrm>
          <a:custGeom>
            <a:avLst/>
            <a:gdLst/>
            <a:ahLst/>
            <a:cxnLst/>
            <a:rect l="l" t="t" r="r" b="b"/>
            <a:pathLst>
              <a:path w="9144000" h="897890">
                <a:moveTo>
                  <a:pt x="9144000" y="0"/>
                </a:moveTo>
                <a:lnTo>
                  <a:pt x="0" y="0"/>
                </a:lnTo>
                <a:lnTo>
                  <a:pt x="0" y="897737"/>
                </a:lnTo>
                <a:lnTo>
                  <a:pt x="9144000" y="897737"/>
                </a:lnTo>
                <a:lnTo>
                  <a:pt x="9144000" y="0"/>
                </a:lnTo>
                <a:close/>
              </a:path>
            </a:pathLst>
          </a:custGeom>
          <a:solidFill>
            <a:srgbClr val="008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333" y="259012"/>
            <a:ext cx="8877333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87949" y="973343"/>
            <a:ext cx="6044565" cy="2022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pmoes.org/Documents/ER_0448.pd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" y="1573816"/>
            <a:ext cx="4739640" cy="146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-635">
              <a:lnSpc>
                <a:spcPct val="116100"/>
              </a:lnSpc>
              <a:spcBef>
                <a:spcPts val="100"/>
              </a:spcBef>
            </a:pPr>
            <a:r>
              <a:rPr sz="2800" spc="85" dirty="0"/>
              <a:t>S</a:t>
            </a:r>
            <a:r>
              <a:rPr lang="en-US" sz="2800" spc="85" dirty="0"/>
              <a:t>terling</a:t>
            </a:r>
            <a:r>
              <a:rPr sz="2800" spc="-55" dirty="0"/>
              <a:t> </a:t>
            </a:r>
            <a:r>
              <a:rPr sz="2800" spc="70" dirty="0"/>
              <a:t>BEST</a:t>
            </a:r>
            <a:r>
              <a:rPr sz="2800" spc="-65" dirty="0"/>
              <a:t> </a:t>
            </a:r>
            <a:r>
              <a:rPr sz="2800" spc="5" dirty="0"/>
              <a:t>SEALED</a:t>
            </a:r>
            <a:r>
              <a:rPr sz="2400" spc="7" baseline="31250" dirty="0"/>
              <a:t>® </a:t>
            </a:r>
            <a:r>
              <a:rPr sz="2400" spc="-644" baseline="31250" dirty="0"/>
              <a:t> </a:t>
            </a:r>
            <a:r>
              <a:rPr sz="2800" spc="100" dirty="0"/>
              <a:t>I</a:t>
            </a:r>
            <a:r>
              <a:rPr lang="en-US" sz="2800" spc="100" dirty="0"/>
              <a:t>nsulated HVAC </a:t>
            </a:r>
            <a:br>
              <a:rPr lang="en-US" sz="2800" spc="100" dirty="0"/>
            </a:br>
            <a:r>
              <a:rPr lang="en-US" sz="2800" spc="100" dirty="0"/>
              <a:t>            Register Boxes</a:t>
            </a:r>
            <a:endParaRPr sz="28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9E91F30-8BA9-4878-8FF9-C13A6D17F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" y="57150"/>
            <a:ext cx="1095375" cy="866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018F65-58B7-4A28-9F8B-18CFAE9BFBCD}"/>
              </a:ext>
            </a:extLst>
          </p:cNvPr>
          <p:cNvSpPr txBox="1"/>
          <p:nvPr/>
        </p:nvSpPr>
        <p:spPr>
          <a:xfrm>
            <a:off x="266700" y="455295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	</a:t>
            </a:r>
            <a:r>
              <a:rPr lang="en-US" dirty="0">
                <a:solidFill>
                  <a:schemeClr val="tx2"/>
                </a:solidFill>
              </a:rPr>
              <a:t>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CFF42-955C-497D-9DC2-E5D9135F3CE0}"/>
              </a:ext>
            </a:extLst>
          </p:cNvPr>
          <p:cNvSpPr txBox="1"/>
          <p:nvPr/>
        </p:nvSpPr>
        <p:spPr>
          <a:xfrm>
            <a:off x="228600" y="4953060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US Patent Nos. US 10,309,682 B2/US 10,648,695 B2/US  9,951,969 B2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333" y="259012"/>
            <a:ext cx="710566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HVAC</a:t>
            </a:r>
            <a:r>
              <a:rPr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DUCT</a:t>
            </a:r>
            <a:r>
              <a:rPr sz="2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SEALING</a:t>
            </a: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6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5" dirty="0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IMPORTANT!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6467" y="1335445"/>
            <a:ext cx="498792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20" dirty="0">
                <a:latin typeface="Arial"/>
                <a:cs typeface="Arial"/>
              </a:rPr>
              <a:t>In a </a:t>
            </a:r>
            <a:r>
              <a:rPr sz="1600" spc="50" dirty="0">
                <a:latin typeface="Arial"/>
                <a:cs typeface="Arial"/>
              </a:rPr>
              <a:t>typical house </a:t>
            </a:r>
            <a:r>
              <a:rPr sz="1600" spc="60" dirty="0">
                <a:latin typeface="Arial"/>
                <a:cs typeface="Arial"/>
              </a:rPr>
              <a:t>about </a:t>
            </a:r>
            <a:r>
              <a:rPr sz="1600" spc="90" dirty="0">
                <a:latin typeface="Arial"/>
                <a:cs typeface="Arial"/>
              </a:rPr>
              <a:t>20% </a:t>
            </a:r>
            <a:r>
              <a:rPr sz="1600" spc="55" dirty="0">
                <a:latin typeface="Arial"/>
                <a:cs typeface="Arial"/>
              </a:rPr>
              <a:t>of </a:t>
            </a:r>
            <a:r>
              <a:rPr sz="1600" spc="75" dirty="0">
                <a:latin typeface="Arial"/>
                <a:cs typeface="Arial"/>
              </a:rPr>
              <a:t>the </a:t>
            </a:r>
            <a:r>
              <a:rPr sz="1600" spc="40" dirty="0">
                <a:latin typeface="Arial"/>
                <a:cs typeface="Arial"/>
              </a:rPr>
              <a:t>air </a:t>
            </a:r>
            <a:r>
              <a:rPr sz="1600" spc="90" dirty="0">
                <a:latin typeface="Arial"/>
                <a:cs typeface="Arial"/>
              </a:rPr>
              <a:t>that </a:t>
            </a:r>
            <a:r>
              <a:rPr sz="1600" spc="45" dirty="0">
                <a:latin typeface="Arial"/>
                <a:cs typeface="Arial"/>
              </a:rPr>
              <a:t>moves 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65" dirty="0">
                <a:latin typeface="Arial"/>
                <a:cs typeface="Arial"/>
              </a:rPr>
              <a:t>through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75" dirty="0">
                <a:latin typeface="Arial"/>
                <a:cs typeface="Arial"/>
              </a:rPr>
              <a:t>the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80" dirty="0">
                <a:latin typeface="Arial"/>
                <a:cs typeface="Arial"/>
              </a:rPr>
              <a:t>duct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70" dirty="0">
                <a:latin typeface="Arial"/>
                <a:cs typeface="Arial"/>
              </a:rPr>
              <a:t>systems</a:t>
            </a:r>
            <a:r>
              <a:rPr sz="1600" spc="30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is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65" dirty="0">
                <a:latin typeface="Arial"/>
                <a:cs typeface="Arial"/>
              </a:rPr>
              <a:t>lost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due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90" dirty="0">
                <a:latin typeface="Arial"/>
                <a:cs typeface="Arial"/>
              </a:rPr>
              <a:t>to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leaks,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holes,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and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poorly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65" dirty="0">
                <a:latin typeface="Arial"/>
                <a:cs typeface="Arial"/>
              </a:rPr>
              <a:t>connected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55" dirty="0">
                <a:latin typeface="Arial"/>
                <a:cs typeface="Arial"/>
              </a:rPr>
              <a:t>ducts.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66467" y="2472349"/>
            <a:ext cx="52451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50" dirty="0">
                <a:latin typeface="Trebuchet MS"/>
                <a:cs typeface="Trebuchet MS"/>
              </a:rPr>
              <a:t>Source: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4190" y="1070743"/>
            <a:ext cx="7029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" dirty="0">
                <a:latin typeface="Arial"/>
                <a:cs typeface="Arial"/>
              </a:rPr>
              <a:t>%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69147" y="1233116"/>
            <a:ext cx="0" cy="1510665"/>
          </a:xfrm>
          <a:custGeom>
            <a:avLst/>
            <a:gdLst/>
            <a:ahLst/>
            <a:cxnLst/>
            <a:rect l="l" t="t" r="r" b="b"/>
            <a:pathLst>
              <a:path h="1510664">
                <a:moveTo>
                  <a:pt x="0" y="0"/>
                </a:moveTo>
                <a:lnTo>
                  <a:pt x="0" y="151008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28170" y="2350109"/>
            <a:ext cx="328300" cy="33601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2985516"/>
            <a:ext cx="9144000" cy="2158365"/>
            <a:chOff x="0" y="2985516"/>
            <a:chExt cx="9144000" cy="2158365"/>
          </a:xfrm>
        </p:grpSpPr>
        <p:sp>
          <p:nvSpPr>
            <p:cNvPr id="9" name="object 9"/>
            <p:cNvSpPr/>
            <p:nvPr/>
          </p:nvSpPr>
          <p:spPr>
            <a:xfrm>
              <a:off x="0" y="3016250"/>
              <a:ext cx="9144000" cy="2127250"/>
            </a:xfrm>
            <a:custGeom>
              <a:avLst/>
              <a:gdLst/>
              <a:ahLst/>
              <a:cxnLst/>
              <a:rect l="l" t="t" r="r" b="b"/>
              <a:pathLst>
                <a:path w="9144000" h="2127250">
                  <a:moveTo>
                    <a:pt x="9144000" y="0"/>
                  </a:moveTo>
                  <a:lnTo>
                    <a:pt x="0" y="0"/>
                  </a:lnTo>
                  <a:lnTo>
                    <a:pt x="0" y="2127250"/>
                  </a:lnTo>
                  <a:lnTo>
                    <a:pt x="9144000" y="2127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5276" y="2985516"/>
              <a:ext cx="7092695" cy="74675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57200" y="3503485"/>
              <a:ext cx="1828800" cy="307975"/>
            </a:xfrm>
            <a:custGeom>
              <a:avLst/>
              <a:gdLst/>
              <a:ahLst/>
              <a:cxnLst/>
              <a:rect l="l" t="t" r="r" b="b"/>
              <a:pathLst>
                <a:path w="1828800" h="307975">
                  <a:moveTo>
                    <a:pt x="1828800" y="0"/>
                  </a:moveTo>
                  <a:lnTo>
                    <a:pt x="0" y="0"/>
                  </a:lnTo>
                  <a:lnTo>
                    <a:pt x="0" y="307771"/>
                  </a:lnTo>
                  <a:lnTo>
                    <a:pt x="1828800" y="307771"/>
                  </a:lnTo>
                  <a:lnTo>
                    <a:pt x="1828800" y="0"/>
                  </a:lnTo>
                  <a:close/>
                </a:path>
              </a:pathLst>
            </a:custGeom>
            <a:solidFill>
              <a:srgbClr val="93C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57200" y="3816019"/>
            <a:ext cx="1828800" cy="1143635"/>
          </a:xfrm>
          <a:prstGeom prst="rect">
            <a:avLst/>
          </a:prstGeom>
          <a:solidFill>
            <a:srgbClr val="DCE6F2"/>
          </a:solidFill>
          <a:ln w="9525">
            <a:solidFill>
              <a:srgbClr val="93CDDD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40335" marR="132715" algn="ctr">
              <a:lnSpc>
                <a:spcPct val="100000"/>
              </a:lnSpc>
              <a:spcBef>
                <a:spcPts val="275"/>
              </a:spcBef>
            </a:pP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Stuffy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rooms?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Rooms </a:t>
            </a:r>
            <a:r>
              <a:rPr sz="1200" spc="-32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too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hot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or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too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cold?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-18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-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ba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b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l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-4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e  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leaking</a:t>
            </a:r>
            <a:r>
              <a:rPr sz="12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ducts!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16200" y="3503485"/>
            <a:ext cx="1828800" cy="307975"/>
          </a:xfrm>
          <a:custGeom>
            <a:avLst/>
            <a:gdLst/>
            <a:ahLst/>
            <a:cxnLst/>
            <a:rect l="l" t="t" r="r" b="b"/>
            <a:pathLst>
              <a:path w="1828800" h="307975">
                <a:moveTo>
                  <a:pt x="1828800" y="0"/>
                </a:moveTo>
                <a:lnTo>
                  <a:pt x="0" y="0"/>
                </a:lnTo>
                <a:lnTo>
                  <a:pt x="0" y="307771"/>
                </a:lnTo>
                <a:lnTo>
                  <a:pt x="1828800" y="307771"/>
                </a:lnTo>
                <a:lnTo>
                  <a:pt x="1828800" y="0"/>
                </a:lnTo>
                <a:close/>
              </a:path>
            </a:pathLst>
          </a:custGeom>
          <a:solidFill>
            <a:srgbClr val="93C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616200" y="3811257"/>
            <a:ext cx="1828800" cy="1142365"/>
          </a:xfrm>
          <a:prstGeom prst="rect">
            <a:avLst/>
          </a:prstGeom>
          <a:solidFill>
            <a:srgbClr val="DCE6F2"/>
          </a:solidFill>
          <a:ln w="9525">
            <a:solidFill>
              <a:srgbClr val="93CDDD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80340" marR="174625" indent="1270" algn="ctr">
              <a:lnSpc>
                <a:spcPct val="100000"/>
              </a:lnSpc>
              <a:spcBef>
                <a:spcPts val="260"/>
              </a:spcBef>
            </a:pP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Allergies?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Asthma?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Se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led</a:t>
            </a:r>
            <a:r>
              <a:rPr sz="1200" spc="-8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e 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the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introduction of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pollutants into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your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home!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14786" y="3503485"/>
            <a:ext cx="1828800" cy="307975"/>
          </a:xfrm>
          <a:custGeom>
            <a:avLst/>
            <a:gdLst/>
            <a:ahLst/>
            <a:cxnLst/>
            <a:rect l="l" t="t" r="r" b="b"/>
            <a:pathLst>
              <a:path w="1828800" h="307975">
                <a:moveTo>
                  <a:pt x="1828799" y="0"/>
                </a:moveTo>
                <a:lnTo>
                  <a:pt x="0" y="0"/>
                </a:lnTo>
                <a:lnTo>
                  <a:pt x="0" y="307771"/>
                </a:lnTo>
                <a:lnTo>
                  <a:pt x="1828799" y="307771"/>
                </a:lnTo>
                <a:lnTo>
                  <a:pt x="1828799" y="0"/>
                </a:lnTo>
                <a:close/>
              </a:path>
            </a:pathLst>
          </a:custGeom>
          <a:solidFill>
            <a:srgbClr val="93C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14786" y="3816019"/>
            <a:ext cx="1828800" cy="1143635"/>
          </a:xfrm>
          <a:prstGeom prst="rect">
            <a:avLst/>
          </a:prstGeom>
          <a:solidFill>
            <a:srgbClr val="DCE6F2"/>
          </a:solidFill>
          <a:ln w="9525">
            <a:solidFill>
              <a:srgbClr val="93CDDD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gh</a:t>
            </a:r>
            <a:r>
              <a:rPr sz="1200" spc="-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erg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-8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b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ill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25" dirty="0">
                <a:solidFill>
                  <a:srgbClr val="31859C"/>
                </a:solidFill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  <a:p>
            <a:pPr marL="172720" marR="165100" algn="ctr">
              <a:lnSpc>
                <a:spcPct val="100000"/>
              </a:lnSpc>
            </a:pP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Leaking 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ducts </a:t>
            </a:r>
            <a:r>
              <a:rPr sz="1200" spc="6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significantly reduce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ffi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ci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cy</a:t>
            </a:r>
            <a:r>
              <a:rPr sz="1200" spc="-5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70" dirty="0">
                <a:solidFill>
                  <a:srgbClr val="31859C"/>
                </a:solidFill>
                <a:latin typeface="Arial"/>
                <a:cs typeface="Arial"/>
              </a:rPr>
              <a:t>f</a:t>
            </a:r>
            <a:r>
              <a:rPr sz="1200" spc="-6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r 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-4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-40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-5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10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90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54735" y="3497135"/>
            <a:ext cx="1828800" cy="307975"/>
          </a:xfrm>
          <a:custGeom>
            <a:avLst/>
            <a:gdLst/>
            <a:ahLst/>
            <a:cxnLst/>
            <a:rect l="l" t="t" r="r" b="b"/>
            <a:pathLst>
              <a:path w="1828800" h="307975">
                <a:moveTo>
                  <a:pt x="1828800" y="0"/>
                </a:moveTo>
                <a:lnTo>
                  <a:pt x="0" y="0"/>
                </a:lnTo>
                <a:lnTo>
                  <a:pt x="0" y="307771"/>
                </a:lnTo>
                <a:lnTo>
                  <a:pt x="1828800" y="307771"/>
                </a:lnTo>
                <a:lnTo>
                  <a:pt x="1828800" y="0"/>
                </a:lnTo>
                <a:close/>
              </a:path>
            </a:pathLst>
          </a:custGeom>
          <a:solidFill>
            <a:srgbClr val="93C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7200" y="2898208"/>
            <a:ext cx="8226425" cy="870585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843280">
              <a:lnSpc>
                <a:spcPct val="100000"/>
              </a:lnSpc>
              <a:spcBef>
                <a:spcPts val="1415"/>
              </a:spcBef>
            </a:pPr>
            <a:r>
              <a:rPr sz="2400" b="1" spc="90" dirty="0">
                <a:solidFill>
                  <a:srgbClr val="FFFFFF"/>
                </a:solidFill>
                <a:latin typeface="Arial"/>
                <a:cs typeface="Arial"/>
              </a:rPr>
              <a:t>BENEFITS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110" dirty="0">
                <a:solidFill>
                  <a:srgbClr val="FFFFFF"/>
                </a:solidFill>
                <a:latin typeface="Arial"/>
                <a:cs typeface="Arial"/>
              </a:rPr>
              <a:t>IMPROVED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95" dirty="0">
                <a:solidFill>
                  <a:srgbClr val="FFFFFF"/>
                </a:solidFill>
                <a:latin typeface="Arial"/>
                <a:cs typeface="Arial"/>
              </a:rPr>
              <a:t>HVAC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50" dirty="0">
                <a:solidFill>
                  <a:srgbClr val="FFFFFF"/>
                </a:solidFill>
                <a:latin typeface="Arial"/>
                <a:cs typeface="Arial"/>
              </a:rPr>
              <a:t>DUCTING:</a:t>
            </a:r>
            <a:endParaRPr sz="2400">
              <a:latin typeface="Arial"/>
              <a:cs typeface="Arial"/>
            </a:endParaRPr>
          </a:p>
          <a:p>
            <a:pPr marL="448309">
              <a:lnSpc>
                <a:spcPct val="100000"/>
              </a:lnSpc>
              <a:spcBef>
                <a:spcPts val="775"/>
              </a:spcBef>
              <a:tabLst>
                <a:tab pos="2470150" algn="l"/>
                <a:tab pos="4545965" algn="l"/>
                <a:tab pos="6600825" algn="l"/>
              </a:tabLst>
            </a:pPr>
            <a:r>
              <a:rPr sz="1400" b="1" spc="30" dirty="0">
                <a:solidFill>
                  <a:srgbClr val="DCE6F2"/>
                </a:solidFill>
                <a:latin typeface="Arial"/>
                <a:cs typeface="Arial"/>
              </a:rPr>
              <a:t>COMFORT	</a:t>
            </a:r>
            <a:r>
              <a:rPr sz="1400" b="1" spc="70" dirty="0">
                <a:solidFill>
                  <a:srgbClr val="DCE6F2"/>
                </a:solidFill>
                <a:latin typeface="Arial"/>
                <a:cs typeface="Arial"/>
              </a:rPr>
              <a:t>AIR</a:t>
            </a:r>
            <a:r>
              <a:rPr sz="1400" b="1" spc="-35" dirty="0">
                <a:solidFill>
                  <a:srgbClr val="DCE6F2"/>
                </a:solidFill>
                <a:latin typeface="Arial"/>
                <a:cs typeface="Arial"/>
              </a:rPr>
              <a:t> </a:t>
            </a:r>
            <a:r>
              <a:rPr sz="1400" b="1" spc="45" dirty="0">
                <a:solidFill>
                  <a:srgbClr val="DCE6F2"/>
                </a:solidFill>
                <a:latin typeface="Arial"/>
                <a:cs typeface="Arial"/>
              </a:rPr>
              <a:t>QUALITY	</a:t>
            </a:r>
            <a:r>
              <a:rPr sz="1400" b="1" spc="55" dirty="0">
                <a:solidFill>
                  <a:srgbClr val="DCE6F2"/>
                </a:solidFill>
                <a:latin typeface="Arial"/>
                <a:cs typeface="Arial"/>
              </a:rPr>
              <a:t>SAVE</a:t>
            </a:r>
            <a:r>
              <a:rPr sz="1400" b="1" spc="-55" dirty="0">
                <a:solidFill>
                  <a:srgbClr val="DCE6F2"/>
                </a:solidFill>
                <a:latin typeface="Arial"/>
                <a:cs typeface="Arial"/>
              </a:rPr>
              <a:t> </a:t>
            </a:r>
            <a:r>
              <a:rPr sz="1400" b="1" spc="60" dirty="0">
                <a:solidFill>
                  <a:srgbClr val="DCE6F2"/>
                </a:solidFill>
                <a:latin typeface="Arial"/>
                <a:cs typeface="Arial"/>
              </a:rPr>
              <a:t>MONEY	</a:t>
            </a:r>
            <a:r>
              <a:rPr sz="2100" b="1" spc="104" baseline="1984" dirty="0">
                <a:solidFill>
                  <a:srgbClr val="DCE6F2"/>
                </a:solidFill>
                <a:latin typeface="Arial"/>
                <a:cs typeface="Arial"/>
              </a:rPr>
              <a:t>ENVIRONMENT</a:t>
            </a:r>
            <a:endParaRPr sz="2100" baseline="1984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54735" y="3809669"/>
            <a:ext cx="1828800" cy="1143635"/>
          </a:xfrm>
          <a:prstGeom prst="rect">
            <a:avLst/>
          </a:prstGeom>
          <a:solidFill>
            <a:srgbClr val="DCE6F2"/>
          </a:solidFill>
          <a:ln w="9525">
            <a:solidFill>
              <a:srgbClr val="93CDDD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4615" marR="88900" indent="-635" algn="ctr">
              <a:lnSpc>
                <a:spcPct val="100000"/>
              </a:lnSpc>
              <a:spcBef>
                <a:spcPts val="275"/>
              </a:spcBef>
            </a:pP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Reducing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energy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consumption 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at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home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uc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po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w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l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nt 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emissions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and</a:t>
            </a:r>
            <a:r>
              <a:rPr sz="12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helps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31859C"/>
                </a:solidFill>
                <a:latin typeface="Arial"/>
                <a:cs typeface="Arial"/>
              </a:rPr>
              <a:t>to </a:t>
            </a:r>
            <a:r>
              <a:rPr sz="1200" spc="-32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fight</a:t>
            </a:r>
            <a:r>
              <a:rPr sz="12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global</a:t>
            </a:r>
            <a:r>
              <a:rPr sz="1200" spc="-4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warming!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246" y="1115098"/>
            <a:ext cx="2673976" cy="1771171"/>
          </a:xfrm>
          <a:prstGeom prst="rect">
            <a:avLst/>
          </a:prstGeom>
        </p:spPr>
      </p:pic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B1C88730-2C7A-4DCE-9A86-E9943C65DE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704" y="19501"/>
            <a:ext cx="1095375" cy="86677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CC873ED-CD52-472D-9417-05FAE24A6296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33" y="259012"/>
            <a:ext cx="7410461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HVAC</a:t>
            </a:r>
            <a:r>
              <a:rPr spc="-80" dirty="0"/>
              <a:t> </a:t>
            </a:r>
            <a:r>
              <a:rPr lang="en-US" spc="-80" dirty="0"/>
              <a:t> </a:t>
            </a:r>
            <a:r>
              <a:rPr spc="5" dirty="0"/>
              <a:t>DUCT</a:t>
            </a:r>
            <a:r>
              <a:rPr spc="-90" dirty="0"/>
              <a:t> </a:t>
            </a:r>
            <a:r>
              <a:rPr lang="en-US" spc="-90" dirty="0"/>
              <a:t> </a:t>
            </a:r>
            <a:r>
              <a:rPr spc="-5" dirty="0"/>
              <a:t>SEALING</a:t>
            </a:r>
            <a:r>
              <a:rPr spc="-105" dirty="0"/>
              <a:t> </a:t>
            </a:r>
            <a:r>
              <a:rPr lang="en-US" spc="-105" dirty="0"/>
              <a:t> </a:t>
            </a:r>
            <a:r>
              <a:rPr spc="-5" dirty="0"/>
              <a:t>SAVES</a:t>
            </a:r>
            <a:r>
              <a:rPr spc="-90" dirty="0"/>
              <a:t> </a:t>
            </a:r>
            <a:r>
              <a:rPr lang="en-US" spc="-90" dirty="0"/>
              <a:t> </a:t>
            </a:r>
            <a:r>
              <a:rPr spc="15" dirty="0"/>
              <a:t>HOMEOWNERS</a:t>
            </a:r>
            <a:r>
              <a:rPr spc="-100" dirty="0"/>
              <a:t> </a:t>
            </a:r>
            <a:r>
              <a:rPr lang="en-US" spc="-100" dirty="0"/>
              <a:t> </a:t>
            </a:r>
            <a:r>
              <a:rPr spc="10" dirty="0"/>
              <a:t>MONEY!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7052" y="1335445"/>
            <a:ext cx="4759960" cy="1079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747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70" dirty="0">
                <a:latin typeface="Arial"/>
                <a:cs typeface="Arial"/>
              </a:rPr>
              <a:t>amount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55" dirty="0">
                <a:latin typeface="Arial"/>
                <a:cs typeface="Arial"/>
              </a:rPr>
              <a:t>of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money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90" dirty="0">
                <a:latin typeface="Arial"/>
                <a:cs typeface="Arial"/>
              </a:rPr>
              <a:t>that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45" dirty="0">
                <a:latin typeface="Arial"/>
                <a:cs typeface="Arial"/>
              </a:rPr>
              <a:t>homeowner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could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be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saving </a:t>
            </a:r>
            <a:r>
              <a:rPr sz="1600" spc="55" dirty="0">
                <a:latin typeface="Arial"/>
                <a:cs typeface="Arial"/>
              </a:rPr>
              <a:t>in energy </a:t>
            </a:r>
            <a:r>
              <a:rPr sz="1600" spc="60" dirty="0">
                <a:latin typeface="Arial"/>
                <a:cs typeface="Arial"/>
              </a:rPr>
              <a:t>bills with </a:t>
            </a:r>
            <a:r>
              <a:rPr sz="1600" spc="40" dirty="0">
                <a:latin typeface="Arial"/>
                <a:cs typeface="Arial"/>
              </a:rPr>
              <a:t>properly sealed </a:t>
            </a:r>
            <a:r>
              <a:rPr sz="1600" spc="45" dirty="0">
                <a:latin typeface="Arial"/>
                <a:cs typeface="Arial"/>
              </a:rPr>
              <a:t>and 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</a:t>
            </a:r>
            <a:r>
              <a:rPr sz="1600" spc="55" dirty="0">
                <a:latin typeface="Arial"/>
                <a:cs typeface="Arial"/>
              </a:rPr>
              <a:t>n</a:t>
            </a:r>
            <a:r>
              <a:rPr sz="1600" spc="70" dirty="0">
                <a:latin typeface="Arial"/>
                <a:cs typeface="Arial"/>
              </a:rPr>
              <a:t>s</a:t>
            </a:r>
            <a:r>
              <a:rPr sz="1600" spc="55" dirty="0">
                <a:latin typeface="Arial"/>
                <a:cs typeface="Arial"/>
              </a:rPr>
              <a:t>u</a:t>
            </a:r>
            <a:r>
              <a:rPr sz="1600" spc="25" dirty="0">
                <a:latin typeface="Arial"/>
                <a:cs typeface="Arial"/>
              </a:rPr>
              <a:t>l</a:t>
            </a:r>
            <a:r>
              <a:rPr sz="1600" spc="65" dirty="0">
                <a:latin typeface="Arial"/>
                <a:cs typeface="Arial"/>
              </a:rPr>
              <a:t>ate</a:t>
            </a:r>
            <a:r>
              <a:rPr sz="1600" spc="55" dirty="0">
                <a:latin typeface="Arial"/>
                <a:cs typeface="Arial"/>
              </a:rPr>
              <a:t>d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H</a:t>
            </a:r>
            <a:r>
              <a:rPr sz="1600" spc="-110" dirty="0">
                <a:latin typeface="Arial"/>
                <a:cs typeface="Arial"/>
              </a:rPr>
              <a:t>V</a:t>
            </a:r>
            <a:r>
              <a:rPr sz="1600" spc="-65" dirty="0">
                <a:latin typeface="Arial"/>
                <a:cs typeface="Arial"/>
              </a:rPr>
              <a:t>AC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d</a:t>
            </a:r>
            <a:r>
              <a:rPr sz="1600" spc="55" dirty="0">
                <a:latin typeface="Arial"/>
                <a:cs typeface="Arial"/>
              </a:rPr>
              <a:t>u</a:t>
            </a:r>
            <a:r>
              <a:rPr sz="1600" spc="90" dirty="0">
                <a:latin typeface="Arial"/>
                <a:cs typeface="Arial"/>
              </a:rPr>
              <a:t>ct</a:t>
            </a:r>
            <a:r>
              <a:rPr sz="1600" spc="55" dirty="0">
                <a:latin typeface="Arial"/>
                <a:cs typeface="Arial"/>
              </a:rPr>
              <a:t>in</a:t>
            </a:r>
            <a:r>
              <a:rPr sz="1600" spc="-40" dirty="0">
                <a:latin typeface="Arial"/>
                <a:cs typeface="Arial"/>
              </a:rPr>
              <a:t>g.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000" spc="40" dirty="0">
                <a:latin typeface="Trebuchet MS"/>
                <a:cs typeface="Trebuchet MS"/>
              </a:rPr>
              <a:t>Source:</a:t>
            </a:r>
            <a:r>
              <a:rPr sz="1000" spc="10" dirty="0">
                <a:latin typeface="Trebuchet MS"/>
                <a:cs typeface="Trebuchet MS"/>
              </a:rPr>
              <a:t> </a:t>
            </a:r>
            <a:r>
              <a:rPr sz="1000" spc="20" dirty="0">
                <a:latin typeface="Arial"/>
                <a:cs typeface="Arial"/>
              </a:rPr>
              <a:t>Pacific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40" dirty="0">
                <a:latin typeface="Arial"/>
                <a:cs typeface="Arial"/>
              </a:rPr>
              <a:t>Northwest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National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Laboratory/U.S.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Department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of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Energy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30" dirty="0">
                <a:latin typeface="Arial"/>
                <a:cs typeface="Arial"/>
              </a:rPr>
              <a:t>Study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13" y="1077092"/>
            <a:ext cx="5568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844" dirty="0">
                <a:latin typeface="Arial"/>
                <a:cs typeface="Arial"/>
              </a:rPr>
              <a:t>$</a:t>
            </a:r>
            <a:endParaRPr sz="6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24919" y="1125410"/>
            <a:ext cx="3263265" cy="1617980"/>
            <a:chOff x="724919" y="1125410"/>
            <a:chExt cx="3263265" cy="1617980"/>
          </a:xfrm>
        </p:grpSpPr>
        <p:sp>
          <p:nvSpPr>
            <p:cNvPr id="6" name="object 6"/>
            <p:cNvSpPr/>
            <p:nvPr/>
          </p:nvSpPr>
          <p:spPr>
            <a:xfrm>
              <a:off x="3968995" y="1233116"/>
              <a:ext cx="0" cy="1510665"/>
            </a:xfrm>
            <a:custGeom>
              <a:avLst/>
              <a:gdLst/>
              <a:ahLst/>
              <a:cxnLst/>
              <a:rect l="l" t="t" r="r" b="b"/>
              <a:pathLst>
                <a:path h="1510664">
                  <a:moveTo>
                    <a:pt x="0" y="0"/>
                  </a:moveTo>
                  <a:lnTo>
                    <a:pt x="0" y="151008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6775" y="2336012"/>
              <a:ext cx="3045980" cy="38359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919" y="1125410"/>
              <a:ext cx="3247602" cy="1328893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0" y="3016250"/>
            <a:ext cx="9144000" cy="2127250"/>
            <a:chOff x="0" y="3016250"/>
            <a:chExt cx="9144000" cy="2127250"/>
          </a:xfrm>
        </p:grpSpPr>
        <p:sp>
          <p:nvSpPr>
            <p:cNvPr id="10" name="object 10"/>
            <p:cNvSpPr/>
            <p:nvPr/>
          </p:nvSpPr>
          <p:spPr>
            <a:xfrm>
              <a:off x="0" y="3016250"/>
              <a:ext cx="9144000" cy="2127250"/>
            </a:xfrm>
            <a:custGeom>
              <a:avLst/>
              <a:gdLst/>
              <a:ahLst/>
              <a:cxnLst/>
              <a:rect l="l" t="t" r="r" b="b"/>
              <a:pathLst>
                <a:path w="9144000" h="2127250">
                  <a:moveTo>
                    <a:pt x="9144000" y="0"/>
                  </a:moveTo>
                  <a:lnTo>
                    <a:pt x="0" y="0"/>
                  </a:lnTo>
                  <a:lnTo>
                    <a:pt x="0" y="2127250"/>
                  </a:lnTo>
                  <a:lnTo>
                    <a:pt x="9144000" y="21272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15266" y="4121137"/>
              <a:ext cx="2497455" cy="292735"/>
            </a:xfrm>
            <a:custGeom>
              <a:avLst/>
              <a:gdLst/>
              <a:ahLst/>
              <a:cxnLst/>
              <a:rect l="l" t="t" r="r" b="b"/>
              <a:pathLst>
                <a:path w="2497454" h="292735">
                  <a:moveTo>
                    <a:pt x="2497213" y="0"/>
                  </a:moveTo>
                  <a:lnTo>
                    <a:pt x="0" y="0"/>
                  </a:lnTo>
                  <a:lnTo>
                    <a:pt x="0" y="292392"/>
                  </a:lnTo>
                  <a:lnTo>
                    <a:pt x="2497213" y="292392"/>
                  </a:lnTo>
                  <a:lnTo>
                    <a:pt x="2497213" y="0"/>
                  </a:lnTo>
                  <a:close/>
                </a:path>
              </a:pathLst>
            </a:custGeom>
            <a:solidFill>
              <a:srgbClr val="008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034180" y="4148057"/>
            <a:ext cx="22574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0" dirty="0">
                <a:solidFill>
                  <a:srgbClr val="DCE6F2"/>
                </a:solidFill>
                <a:latin typeface="Arial"/>
                <a:cs typeface="Arial"/>
              </a:rPr>
              <a:t>RETURN</a:t>
            </a:r>
            <a:r>
              <a:rPr sz="1300" b="1" spc="-40" dirty="0">
                <a:solidFill>
                  <a:srgbClr val="DCE6F2"/>
                </a:solidFill>
                <a:latin typeface="Arial"/>
                <a:cs typeface="Arial"/>
              </a:rPr>
              <a:t> </a:t>
            </a:r>
            <a:r>
              <a:rPr sz="1300" b="1" spc="20" dirty="0">
                <a:solidFill>
                  <a:srgbClr val="DCE6F2"/>
                </a:solidFill>
                <a:latin typeface="Arial"/>
                <a:cs typeface="Arial"/>
              </a:rPr>
              <a:t>ON</a:t>
            </a:r>
            <a:r>
              <a:rPr sz="1300" b="1" spc="-35" dirty="0">
                <a:solidFill>
                  <a:srgbClr val="DCE6F2"/>
                </a:solidFill>
                <a:latin typeface="Arial"/>
                <a:cs typeface="Arial"/>
              </a:rPr>
              <a:t> </a:t>
            </a:r>
            <a:r>
              <a:rPr sz="1300" b="1" spc="70" dirty="0">
                <a:solidFill>
                  <a:srgbClr val="DCE6F2"/>
                </a:solidFill>
                <a:latin typeface="Arial"/>
                <a:cs typeface="Arial"/>
              </a:rPr>
              <a:t>INVESTMENT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6108" y="3022092"/>
            <a:ext cx="3528047" cy="170687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5876964" y="3242122"/>
            <a:ext cx="25355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0" b="1" spc="-484" dirty="0">
                <a:solidFill>
                  <a:srgbClr val="FFFFFF"/>
                </a:solidFill>
                <a:latin typeface="Arial"/>
                <a:cs typeface="Arial"/>
              </a:rPr>
              <a:t>&lt;</a:t>
            </a:r>
            <a:r>
              <a:rPr sz="6000" b="1" spc="69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6000" b="1" spc="-1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600" b="1" spc="-75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endParaRPr sz="4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71694" y="3441269"/>
            <a:ext cx="0" cy="1057910"/>
          </a:xfrm>
          <a:custGeom>
            <a:avLst/>
            <a:gdLst/>
            <a:ahLst/>
            <a:cxnLst/>
            <a:rect l="l" t="t" r="r" b="b"/>
            <a:pathLst>
              <a:path h="1057910">
                <a:moveTo>
                  <a:pt x="0" y="0"/>
                </a:moveTo>
                <a:lnTo>
                  <a:pt x="0" y="1057757"/>
                </a:lnTo>
              </a:path>
            </a:pathLst>
          </a:custGeom>
          <a:ln w="38100">
            <a:solidFill>
              <a:srgbClr val="318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316525" y="3518494"/>
            <a:ext cx="428561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990" algn="r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400" spc="-8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-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ali</a:t>
            </a:r>
            <a:r>
              <a:rPr sz="1400" spc="75" dirty="0">
                <a:solidFill>
                  <a:srgbClr val="31859C"/>
                </a:solidFill>
                <a:latin typeface="Arial"/>
                <a:cs typeface="Arial"/>
              </a:rPr>
              <a:t>f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400" spc="50" dirty="0">
                <a:solidFill>
                  <a:srgbClr val="31859C"/>
                </a:solidFill>
                <a:latin typeface="Arial"/>
                <a:cs typeface="Arial"/>
              </a:rPr>
              <a:t>rn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400" spc="-9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-7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erg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4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-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400" spc="100" dirty="0">
                <a:solidFill>
                  <a:srgbClr val="31859C"/>
                </a:solidFill>
                <a:latin typeface="Arial"/>
                <a:cs typeface="Arial"/>
              </a:rPr>
              <a:t>mm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400" spc="60" dirty="0">
                <a:solidFill>
                  <a:srgbClr val="31859C"/>
                </a:solidFill>
                <a:latin typeface="Arial"/>
                <a:cs typeface="Arial"/>
              </a:rPr>
              <a:t>ss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400" spc="50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4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400" spc="120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400" spc="50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400" spc="55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4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400" spc="40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400" spc="3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w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400" spc="55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4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12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400" spc="30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400" spc="125" dirty="0">
                <a:solidFill>
                  <a:srgbClr val="31859C"/>
                </a:solidFill>
                <a:latin typeface="Arial"/>
                <a:cs typeface="Arial"/>
              </a:rPr>
              <a:t>t  </a:t>
            </a:r>
            <a:r>
              <a:rPr sz="1400" spc="65" dirty="0">
                <a:solidFill>
                  <a:srgbClr val="31859C"/>
                </a:solidFill>
                <a:latin typeface="Arial"/>
                <a:cs typeface="Arial"/>
              </a:rPr>
              <a:t>the 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average </a:t>
            </a:r>
            <a:r>
              <a:rPr sz="1400" spc="70" dirty="0">
                <a:solidFill>
                  <a:srgbClr val="31859C"/>
                </a:solidFill>
                <a:latin typeface="Arial"/>
                <a:cs typeface="Arial"/>
              </a:rPr>
              <a:t>cost </a:t>
            </a:r>
            <a:r>
              <a:rPr sz="1400" spc="50" dirty="0">
                <a:solidFill>
                  <a:srgbClr val="31859C"/>
                </a:solidFill>
                <a:latin typeface="Arial"/>
                <a:cs typeface="Arial"/>
              </a:rPr>
              <a:t>of </a:t>
            </a:r>
            <a:r>
              <a:rPr sz="1400" spc="40" dirty="0">
                <a:solidFill>
                  <a:srgbClr val="31859C"/>
                </a:solidFill>
                <a:latin typeface="Arial"/>
                <a:cs typeface="Arial"/>
              </a:rPr>
              <a:t>improving </a:t>
            </a:r>
            <a:r>
              <a:rPr sz="1400" spc="70" dirty="0">
                <a:solidFill>
                  <a:srgbClr val="31859C"/>
                </a:solidFill>
                <a:latin typeface="Arial"/>
                <a:cs typeface="Arial"/>
              </a:rPr>
              <a:t>duct 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sealing </a:t>
            </a:r>
            <a:r>
              <a:rPr sz="1400" spc="40" dirty="0">
                <a:solidFill>
                  <a:srgbClr val="31859C"/>
                </a:solidFill>
                <a:latin typeface="Arial"/>
                <a:cs typeface="Arial"/>
              </a:rPr>
              <a:t>and 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40" dirty="0">
                <a:solidFill>
                  <a:srgbClr val="31859C"/>
                </a:solidFill>
                <a:latin typeface="Arial"/>
                <a:cs typeface="Arial"/>
              </a:rPr>
              <a:t>upgrading</a:t>
            </a:r>
            <a:r>
              <a:rPr sz="14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75" dirty="0">
                <a:solidFill>
                  <a:srgbClr val="31859C"/>
                </a:solidFill>
                <a:latin typeface="Arial"/>
                <a:cs typeface="Arial"/>
              </a:rPr>
              <a:t>to</a:t>
            </a:r>
            <a:r>
              <a:rPr sz="1400" spc="-9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70" dirty="0">
                <a:solidFill>
                  <a:srgbClr val="31859C"/>
                </a:solidFill>
                <a:latin typeface="Arial"/>
                <a:cs typeface="Arial"/>
              </a:rPr>
              <a:t>R-8</a:t>
            </a:r>
            <a:r>
              <a:rPr sz="14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insulation</a:t>
            </a:r>
            <a:r>
              <a:rPr sz="1400" spc="-9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on</a:t>
            </a:r>
            <a:r>
              <a:rPr sz="14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your</a:t>
            </a:r>
            <a:r>
              <a:rPr sz="1400" spc="-9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31859C"/>
                </a:solidFill>
                <a:latin typeface="Arial"/>
                <a:cs typeface="Arial"/>
              </a:rPr>
              <a:t>HVAC</a:t>
            </a:r>
            <a:r>
              <a:rPr sz="14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65" dirty="0">
                <a:solidFill>
                  <a:srgbClr val="31859C"/>
                </a:solidFill>
                <a:latin typeface="Arial"/>
                <a:cs typeface="Arial"/>
              </a:rPr>
              <a:t>system</a:t>
            </a:r>
            <a:r>
              <a:rPr sz="14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is</a:t>
            </a:r>
            <a:endParaRPr sz="1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400" spc="30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pr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400" spc="25" dirty="0">
                <a:solidFill>
                  <a:srgbClr val="31859C"/>
                </a:solidFill>
                <a:latin typeface="Arial"/>
                <a:cs typeface="Arial"/>
              </a:rPr>
              <a:t>xi</a:t>
            </a:r>
            <a:r>
              <a:rPr sz="1400" spc="60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r>
              <a:rPr sz="1400" spc="10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400" spc="4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400" spc="3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400" spc="20" dirty="0">
                <a:solidFill>
                  <a:srgbClr val="31859C"/>
                </a:solidFill>
                <a:latin typeface="Arial"/>
                <a:cs typeface="Arial"/>
              </a:rPr>
              <a:t>ly</a:t>
            </a:r>
            <a:r>
              <a:rPr sz="1400" spc="-11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400" spc="155" dirty="0">
                <a:solidFill>
                  <a:srgbClr val="31859C"/>
                </a:solidFill>
                <a:latin typeface="Arial"/>
                <a:cs typeface="Arial"/>
              </a:rPr>
              <a:t>$</a:t>
            </a:r>
            <a:r>
              <a:rPr sz="1400" spc="160" dirty="0">
                <a:solidFill>
                  <a:srgbClr val="31859C"/>
                </a:solidFill>
                <a:latin typeface="Arial"/>
                <a:cs typeface="Arial"/>
              </a:rPr>
              <a:t>5</a:t>
            </a:r>
            <a:r>
              <a:rPr sz="1400" spc="155" dirty="0">
                <a:solidFill>
                  <a:srgbClr val="31859C"/>
                </a:solidFill>
                <a:latin typeface="Arial"/>
                <a:cs typeface="Arial"/>
              </a:rPr>
              <a:t>0</a:t>
            </a:r>
            <a:r>
              <a:rPr sz="1400" spc="175" dirty="0">
                <a:solidFill>
                  <a:srgbClr val="31859C"/>
                </a:solidFill>
                <a:latin typeface="Arial"/>
                <a:cs typeface="Arial"/>
              </a:rPr>
              <a:t>0</a:t>
            </a:r>
            <a:r>
              <a:rPr sz="1400" spc="-114" dirty="0">
                <a:solidFill>
                  <a:srgbClr val="31859C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AB9DEC99-089B-4383-989C-125C3252F0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19050"/>
            <a:ext cx="1095375" cy="86677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DE5F10F-0B57-491A-8FEB-51E18F631173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3455898"/>
            <a:ext cx="9149080" cy="1693545"/>
            <a:chOff x="-4762" y="3455898"/>
            <a:chExt cx="9149080" cy="1693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96678" y="3465449"/>
              <a:ext cx="2422042" cy="167426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391877" y="3460673"/>
              <a:ext cx="2432050" cy="1684020"/>
            </a:xfrm>
            <a:custGeom>
              <a:avLst/>
              <a:gdLst/>
              <a:ahLst/>
              <a:cxnLst/>
              <a:rect l="l" t="t" r="r" b="b"/>
              <a:pathLst>
                <a:path w="2432050" h="1684020">
                  <a:moveTo>
                    <a:pt x="0" y="0"/>
                  </a:moveTo>
                  <a:lnTo>
                    <a:pt x="2431529" y="0"/>
                  </a:lnTo>
                  <a:lnTo>
                    <a:pt x="2431529" y="1683804"/>
                  </a:lnTo>
                  <a:lnTo>
                    <a:pt x="0" y="168380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84" y="3465428"/>
              <a:ext cx="3540925" cy="167743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3460661"/>
              <a:ext cx="3545840" cy="1683385"/>
            </a:xfrm>
            <a:custGeom>
              <a:avLst/>
              <a:gdLst/>
              <a:ahLst/>
              <a:cxnLst/>
              <a:rect l="l" t="t" r="r" b="b"/>
              <a:pathLst>
                <a:path w="3545840" h="1683385">
                  <a:moveTo>
                    <a:pt x="0" y="0"/>
                  </a:moveTo>
                  <a:lnTo>
                    <a:pt x="3545700" y="0"/>
                  </a:lnTo>
                  <a:lnTo>
                    <a:pt x="3545700" y="1682838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76370" y="3465423"/>
              <a:ext cx="3363692" cy="167429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771603" y="3460673"/>
              <a:ext cx="3372485" cy="1683385"/>
            </a:xfrm>
            <a:custGeom>
              <a:avLst/>
              <a:gdLst/>
              <a:ahLst/>
              <a:cxnLst/>
              <a:rect l="l" t="t" r="r" b="b"/>
              <a:pathLst>
                <a:path w="3372484" h="1683385">
                  <a:moveTo>
                    <a:pt x="0" y="0"/>
                  </a:moveTo>
                  <a:lnTo>
                    <a:pt x="3372396" y="0"/>
                  </a:lnTo>
                </a:path>
                <a:path w="3372484" h="1683385">
                  <a:moveTo>
                    <a:pt x="0" y="168282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3332" y="152417"/>
            <a:ext cx="7181867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spc="-140" dirty="0"/>
              <a:t>S</a:t>
            </a:r>
            <a:r>
              <a:rPr lang="en-US" spc="-140" dirty="0"/>
              <a:t>terling  </a:t>
            </a:r>
            <a:r>
              <a:rPr spc="-140" dirty="0"/>
              <a:t>B</a:t>
            </a:r>
            <a:r>
              <a:rPr lang="en-US" spc="-140" dirty="0"/>
              <a:t>EST  </a:t>
            </a:r>
            <a:r>
              <a:rPr spc="-140" dirty="0"/>
              <a:t>S</a:t>
            </a:r>
            <a:r>
              <a:rPr lang="en-US" spc="-140" dirty="0"/>
              <a:t>EALED </a:t>
            </a:r>
            <a:r>
              <a:rPr spc="-140" baseline="30000" dirty="0"/>
              <a:t>®</a:t>
            </a:r>
            <a:r>
              <a:rPr spc="-90" dirty="0"/>
              <a:t> </a:t>
            </a:r>
            <a:r>
              <a:rPr lang="en-US" spc="-90" dirty="0"/>
              <a:t> </a:t>
            </a:r>
            <a:r>
              <a:rPr spc="-15" dirty="0"/>
              <a:t>R</a:t>
            </a:r>
            <a:r>
              <a:rPr lang="en-US" spc="-15" dirty="0"/>
              <a:t>egister  Box </a:t>
            </a:r>
            <a:br>
              <a:rPr lang="en-US" spc="-15" dirty="0"/>
            </a:br>
            <a:r>
              <a:rPr lang="en-US" spc="-15" dirty="0"/>
              <a:t>                                           checks  </a:t>
            </a:r>
            <a:r>
              <a:rPr spc="-30" dirty="0"/>
              <a:t>ALL</a:t>
            </a:r>
            <a:r>
              <a:rPr spc="-95" dirty="0"/>
              <a:t> </a:t>
            </a:r>
            <a:r>
              <a:rPr lang="en-US" spc="-95" dirty="0"/>
              <a:t> the  Boxes</a:t>
            </a:r>
            <a:r>
              <a:rPr spc="-25" dirty="0"/>
              <a:t>!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7200" y="1637614"/>
            <a:ext cx="1828800" cy="307975"/>
          </a:xfrm>
          <a:prstGeom prst="rect">
            <a:avLst/>
          </a:prstGeom>
          <a:solidFill>
            <a:srgbClr val="008C99"/>
          </a:solidFill>
        </p:spPr>
        <p:txBody>
          <a:bodyPr vert="horz" wrap="square" lIns="0" tIns="40005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315"/>
              </a:spcBef>
            </a:pPr>
            <a:r>
              <a:rPr sz="1400" b="1" spc="30" dirty="0">
                <a:solidFill>
                  <a:srgbClr val="FFFFFF"/>
                </a:solidFill>
                <a:latin typeface="Arial"/>
                <a:cs typeface="Arial"/>
              </a:rPr>
              <a:t>ENERGY</a:t>
            </a:r>
            <a:r>
              <a:rPr sz="1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60" dirty="0">
                <a:solidFill>
                  <a:srgbClr val="FFFFFF"/>
                </a:solidFill>
                <a:latin typeface="Arial"/>
                <a:cs typeface="Arial"/>
              </a:rPr>
              <a:t>SAVING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16200" y="1637614"/>
            <a:ext cx="1828800" cy="303530"/>
          </a:xfrm>
          <a:prstGeom prst="rect">
            <a:avLst/>
          </a:prstGeom>
          <a:solidFill>
            <a:srgbClr val="008C99"/>
          </a:solidFill>
        </p:spPr>
        <p:txBody>
          <a:bodyPr vert="horz" wrap="square" lIns="0" tIns="40005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315"/>
              </a:spcBef>
            </a:pPr>
            <a:r>
              <a:rPr sz="1400" b="1" spc="50" dirty="0">
                <a:solidFill>
                  <a:srgbClr val="FFFFFF"/>
                </a:solidFill>
                <a:latin typeface="Arial"/>
                <a:cs typeface="Arial"/>
              </a:rPr>
              <a:t>FIBER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35" dirty="0">
                <a:solidFill>
                  <a:srgbClr val="FFFFFF"/>
                </a:solidFill>
                <a:latin typeface="Arial"/>
                <a:cs typeface="Arial"/>
              </a:rPr>
              <a:t>FREE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14786" y="1637614"/>
            <a:ext cx="1828800" cy="307975"/>
          </a:xfrm>
          <a:prstGeom prst="rect">
            <a:avLst/>
          </a:prstGeom>
          <a:solidFill>
            <a:srgbClr val="008C99"/>
          </a:solidFill>
        </p:spPr>
        <p:txBody>
          <a:bodyPr vert="horz" wrap="square" lIns="0" tIns="40005" rIns="0" bIns="0" rtlCol="0">
            <a:spAutoFit/>
          </a:bodyPr>
          <a:lstStyle/>
          <a:p>
            <a:pPr marL="109855">
              <a:lnSpc>
                <a:spcPct val="100000"/>
              </a:lnSpc>
              <a:spcBef>
                <a:spcPts val="315"/>
              </a:spcBef>
            </a:pPr>
            <a:r>
              <a:rPr sz="1400" b="1" spc="5" dirty="0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45" dirty="0">
                <a:solidFill>
                  <a:srgbClr val="FFFFFF"/>
                </a:solidFill>
                <a:latin typeface="Arial"/>
                <a:cs typeface="Arial"/>
              </a:rPr>
              <a:t>APPROVED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54735" y="1631264"/>
            <a:ext cx="1828800" cy="307975"/>
          </a:xfrm>
          <a:prstGeom prst="rect">
            <a:avLst/>
          </a:prstGeom>
          <a:solidFill>
            <a:srgbClr val="008C99"/>
          </a:solidFill>
        </p:spPr>
        <p:txBody>
          <a:bodyPr vert="horz" wrap="square" lIns="0" tIns="40005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315"/>
              </a:spcBef>
            </a:pPr>
            <a:r>
              <a:rPr sz="1400" b="1" spc="55" dirty="0">
                <a:solidFill>
                  <a:srgbClr val="FFFFFF"/>
                </a:solidFill>
                <a:latin typeface="Arial"/>
                <a:cs typeface="Arial"/>
              </a:rPr>
              <a:t>SAVES</a:t>
            </a:r>
            <a:r>
              <a:rPr sz="1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55" dirty="0">
                <a:solidFill>
                  <a:srgbClr val="FFFFFF"/>
                </a:solidFill>
                <a:latin typeface="Arial"/>
                <a:cs typeface="Arial"/>
              </a:rPr>
              <a:t>MONEY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7200" y="1950148"/>
            <a:ext cx="1828800" cy="1143635"/>
          </a:xfrm>
          <a:prstGeom prst="rect">
            <a:avLst/>
          </a:prstGeom>
          <a:ln w="9525">
            <a:solidFill>
              <a:srgbClr val="008C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04139" marR="99060" indent="2540" algn="ctr">
              <a:lnSpc>
                <a:spcPct val="100000"/>
              </a:lnSpc>
              <a:spcBef>
                <a:spcPts val="275"/>
              </a:spcBef>
            </a:pPr>
            <a:r>
              <a:rPr sz="1200" spc="-40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g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id</a:t>
            </a:r>
            <a:r>
              <a:rPr sz="1200" spc="-6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-4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-6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l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on 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cr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7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-6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31859C"/>
                </a:solidFill>
                <a:latin typeface="Trebuchet MS"/>
                <a:cs typeface="Trebuchet MS"/>
              </a:rPr>
              <a:t>a</a:t>
            </a:r>
            <a:r>
              <a:rPr sz="1200" spc="-5" dirty="0">
                <a:solidFill>
                  <a:srgbClr val="31859C"/>
                </a:solidFill>
                <a:latin typeface="Trebuchet MS"/>
                <a:cs typeface="Trebuchet MS"/>
              </a:rPr>
              <a:t>ir</a:t>
            </a:r>
            <a:r>
              <a:rPr sz="1200" dirty="0">
                <a:solidFill>
                  <a:srgbClr val="31859C"/>
                </a:solidFill>
                <a:latin typeface="Trebuchet MS"/>
                <a:cs typeface="Trebuchet MS"/>
              </a:rPr>
              <a:t>t</a:t>
            </a:r>
            <a:r>
              <a:rPr sz="1200" spc="40" dirty="0">
                <a:solidFill>
                  <a:srgbClr val="31859C"/>
                </a:solidFill>
                <a:latin typeface="Trebuchet MS"/>
                <a:cs typeface="Trebuchet MS"/>
              </a:rPr>
              <a:t>i</a:t>
            </a:r>
            <a:r>
              <a:rPr sz="1200" spc="60" dirty="0">
                <a:solidFill>
                  <a:srgbClr val="31859C"/>
                </a:solidFill>
                <a:latin typeface="Trebuchet MS"/>
                <a:cs typeface="Trebuchet MS"/>
              </a:rPr>
              <a:t>g</a:t>
            </a:r>
            <a:r>
              <a:rPr sz="1200" spc="85" dirty="0">
                <a:solidFill>
                  <a:srgbClr val="31859C"/>
                </a:solidFill>
                <a:latin typeface="Trebuchet MS"/>
                <a:cs typeface="Trebuchet MS"/>
              </a:rPr>
              <a:t>h</a:t>
            </a:r>
            <a:r>
              <a:rPr sz="1200" spc="-35" dirty="0">
                <a:solidFill>
                  <a:srgbClr val="31859C"/>
                </a:solidFill>
                <a:latin typeface="Trebuchet MS"/>
                <a:cs typeface="Trebuchet MS"/>
              </a:rPr>
              <a:t>t</a:t>
            </a:r>
            <a:r>
              <a:rPr sz="1200" spc="-60" dirty="0">
                <a:solidFill>
                  <a:srgbClr val="31859C"/>
                </a:solidFill>
                <a:latin typeface="Trebuchet MS"/>
                <a:cs typeface="Trebuchet MS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b</a:t>
            </a:r>
            <a:r>
              <a:rPr sz="1200" spc="-10" dirty="0">
                <a:solidFill>
                  <a:srgbClr val="31859C"/>
                </a:solidFill>
                <a:latin typeface="Arial"/>
                <a:cs typeface="Arial"/>
              </a:rPr>
              <a:t>ox 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and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can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be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configured </a:t>
            </a:r>
            <a:r>
              <a:rPr sz="1200" spc="-32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-6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-10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85" dirty="0">
                <a:solidFill>
                  <a:srgbClr val="31859C"/>
                </a:solidFill>
                <a:latin typeface="Arial"/>
                <a:cs typeface="Arial"/>
              </a:rPr>
              <a:t>-</a:t>
            </a:r>
            <a:r>
              <a:rPr sz="1200" spc="135" dirty="0">
                <a:solidFill>
                  <a:srgbClr val="31859C"/>
                </a:solidFill>
                <a:latin typeface="Arial"/>
                <a:cs typeface="Arial"/>
              </a:rPr>
              <a:t>6</a:t>
            </a:r>
            <a:r>
              <a:rPr sz="1200" spc="-7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-6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85" dirty="0">
                <a:solidFill>
                  <a:srgbClr val="31859C"/>
                </a:solidFill>
                <a:latin typeface="Arial"/>
                <a:cs typeface="Arial"/>
              </a:rPr>
              <a:t>-</a:t>
            </a:r>
            <a:r>
              <a:rPr sz="1200" spc="95" dirty="0">
                <a:solidFill>
                  <a:srgbClr val="31859C"/>
                </a:solidFill>
                <a:latin typeface="Arial"/>
                <a:cs typeface="Arial"/>
              </a:rPr>
              <a:t>8 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insulation.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6200" y="1945385"/>
            <a:ext cx="1828800" cy="1142365"/>
          </a:xfrm>
          <a:prstGeom prst="rect">
            <a:avLst/>
          </a:prstGeom>
          <a:ln w="9525">
            <a:solidFill>
              <a:srgbClr val="008C99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95580" marR="189230" indent="-635" algn="ctr">
              <a:lnSpc>
                <a:spcPct val="100000"/>
              </a:lnSpc>
              <a:spcBef>
                <a:spcPts val="260"/>
              </a:spcBef>
            </a:pP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Elimination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of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fiberglass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insulation </a:t>
            </a:r>
            <a:r>
              <a:rPr sz="1200" spc="-32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from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the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airstream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 im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es</a:t>
            </a:r>
            <a:r>
              <a:rPr sz="1200" spc="-9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ir</a:t>
            </a:r>
            <a:r>
              <a:rPr sz="1200" spc="-7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qu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lit</a:t>
            </a:r>
            <a:r>
              <a:rPr sz="1200" spc="-50" dirty="0">
                <a:solidFill>
                  <a:srgbClr val="31859C"/>
                </a:solidFill>
                <a:latin typeface="Arial"/>
                <a:cs typeface="Arial"/>
              </a:rPr>
              <a:t>y</a:t>
            </a:r>
            <a:r>
              <a:rPr sz="1200" spc="-100" dirty="0">
                <a:solidFill>
                  <a:srgbClr val="31859C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14786" y="1950148"/>
            <a:ext cx="1828800" cy="1143635"/>
          </a:xfrm>
          <a:prstGeom prst="rect">
            <a:avLst/>
          </a:prstGeom>
          <a:ln w="9525">
            <a:solidFill>
              <a:srgbClr val="008C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7790" marR="92075" indent="1270" algn="ctr">
              <a:lnSpc>
                <a:spcPct val="100000"/>
              </a:lnSpc>
              <a:spcBef>
                <a:spcPts val="275"/>
              </a:spcBef>
            </a:pP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Meet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bu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il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g</a:t>
            </a:r>
            <a:r>
              <a:rPr sz="1200" spc="-6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e 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re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qu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re</a:t>
            </a:r>
            <a:r>
              <a:rPr sz="1200" spc="65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en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9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f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-6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fl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me  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spread, 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smoke 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el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80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9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-8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nd  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er</a:t>
            </a:r>
            <a:r>
              <a:rPr sz="1200" spc="90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l</a:t>
            </a:r>
            <a:r>
              <a:rPr sz="1200" spc="-8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l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-100" dirty="0">
                <a:solidFill>
                  <a:srgbClr val="31859C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54735" y="1943798"/>
            <a:ext cx="1828800" cy="1143635"/>
          </a:xfrm>
          <a:prstGeom prst="rect">
            <a:avLst/>
          </a:prstGeom>
          <a:ln w="9525">
            <a:solidFill>
              <a:srgbClr val="008C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22555" marR="114935" indent="635" algn="ctr">
              <a:lnSpc>
                <a:spcPct val="100000"/>
              </a:lnSpc>
              <a:spcBef>
                <a:spcPts val="275"/>
              </a:spcBef>
            </a:pPr>
            <a:r>
              <a:rPr sz="1200" spc="-35" dirty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ed</a:t>
            </a:r>
            <a:r>
              <a:rPr sz="1200" spc="-9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g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n 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u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es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all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i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on  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c</a:t>
            </a:r>
            <a:r>
              <a:rPr sz="1200" spc="70" dirty="0">
                <a:solidFill>
                  <a:srgbClr val="31859C"/>
                </a:solidFill>
                <a:latin typeface="Arial"/>
                <a:cs typeface="Arial"/>
              </a:rPr>
              <a:t>os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-5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an</a:t>
            </a:r>
            <a:r>
              <a:rPr sz="1200" spc="45" dirty="0">
                <a:solidFill>
                  <a:srgbClr val="31859C"/>
                </a:solidFill>
                <a:latin typeface="Arial"/>
                <a:cs typeface="Arial"/>
              </a:rPr>
              <a:t>d</a:t>
            </a:r>
            <a:r>
              <a:rPr sz="1200" spc="-5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a</a:t>
            </a:r>
            <a:r>
              <a:rPr sz="1200" spc="10" dirty="0">
                <a:solidFill>
                  <a:srgbClr val="31859C"/>
                </a:solidFill>
                <a:latin typeface="Arial"/>
                <a:cs typeface="Arial"/>
              </a:rPr>
              <a:t>v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60" dirty="0">
                <a:solidFill>
                  <a:srgbClr val="31859C"/>
                </a:solidFill>
                <a:latin typeface="Arial"/>
                <a:cs typeface="Arial"/>
              </a:rPr>
              <a:t>s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105" dirty="0">
                <a:solidFill>
                  <a:srgbClr val="31859C"/>
                </a:solidFill>
                <a:latin typeface="Arial"/>
                <a:cs typeface="Arial"/>
              </a:rPr>
              <a:t>t</a:t>
            </a:r>
            <a:r>
              <a:rPr sz="1200" spc="35" dirty="0">
                <a:solidFill>
                  <a:srgbClr val="31859C"/>
                </a:solidFill>
                <a:latin typeface="Arial"/>
                <a:cs typeface="Arial"/>
              </a:rPr>
              <a:t>h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e 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ho</a:t>
            </a:r>
            <a:r>
              <a:rPr sz="1200" spc="90" dirty="0">
                <a:solidFill>
                  <a:srgbClr val="31859C"/>
                </a:solidFill>
                <a:latin typeface="Arial"/>
                <a:cs typeface="Arial"/>
              </a:rPr>
              <a:t>m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w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-85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31859C"/>
                </a:solidFill>
                <a:latin typeface="Arial"/>
                <a:cs typeface="Arial"/>
              </a:rPr>
              <a:t>o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n</a:t>
            </a:r>
            <a:r>
              <a:rPr sz="1200" spc="-50" dirty="0">
                <a:solidFill>
                  <a:srgbClr val="31859C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31859C"/>
                </a:solidFill>
                <a:latin typeface="Arial"/>
                <a:cs typeface="Arial"/>
              </a:rPr>
              <a:t>en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e</a:t>
            </a:r>
            <a:r>
              <a:rPr sz="1200" spc="55" dirty="0">
                <a:solidFill>
                  <a:srgbClr val="31859C"/>
                </a:solidFill>
                <a:latin typeface="Arial"/>
                <a:cs typeface="Arial"/>
              </a:rPr>
              <a:t>r</a:t>
            </a:r>
            <a:r>
              <a:rPr sz="1200" spc="40" dirty="0">
                <a:solidFill>
                  <a:srgbClr val="31859C"/>
                </a:solidFill>
                <a:latin typeface="Arial"/>
                <a:cs typeface="Arial"/>
              </a:rPr>
              <a:t>g</a:t>
            </a:r>
            <a:r>
              <a:rPr sz="1200" spc="15" dirty="0">
                <a:solidFill>
                  <a:srgbClr val="31859C"/>
                </a:solidFill>
                <a:latin typeface="Arial"/>
                <a:cs typeface="Arial"/>
              </a:rPr>
              <a:t>y  </a:t>
            </a:r>
            <a:r>
              <a:rPr sz="1200" spc="30" dirty="0">
                <a:solidFill>
                  <a:srgbClr val="31859C"/>
                </a:solidFill>
                <a:latin typeface="Arial"/>
                <a:cs typeface="Arial"/>
              </a:rPr>
              <a:t>costs.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75143" y="1141793"/>
            <a:ext cx="530361" cy="45170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95535" y="1141780"/>
            <a:ext cx="530157" cy="451715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64721" y="1141793"/>
            <a:ext cx="529956" cy="45170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05065" y="1141768"/>
            <a:ext cx="529771" cy="451727"/>
          </a:xfrm>
          <a:prstGeom prst="rect">
            <a:avLst/>
          </a:prstGeom>
        </p:spPr>
      </p:pic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3E9E8C2A-D501-4A59-9355-2378E0E5DD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19050"/>
            <a:ext cx="1095375" cy="86677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5E7326B-9CC7-4A3C-84A0-E2DB7F4998A2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64002F-CE28-4CFE-A31E-724E7A47BD04}"/>
              </a:ext>
            </a:extLst>
          </p:cNvPr>
          <p:cNvSpPr txBox="1"/>
          <p:nvPr/>
        </p:nvSpPr>
        <p:spPr>
          <a:xfrm>
            <a:off x="160161" y="3292153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US Patent Nos. US 10,309,682 B2/US 10,648,695 B2/US  9,951,969 B2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33" y="106612"/>
            <a:ext cx="7562950" cy="7059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pc="-140" dirty="0"/>
              <a:t>Sterling  BEST  SEALED </a:t>
            </a:r>
            <a:r>
              <a:rPr lang="en-US" spc="-140" baseline="30000" dirty="0"/>
              <a:t>®</a:t>
            </a:r>
            <a:r>
              <a:rPr lang="en-US" spc="-90" dirty="0"/>
              <a:t>  </a:t>
            </a:r>
            <a:r>
              <a:rPr lang="en-US" spc="-15" dirty="0"/>
              <a:t>Register  Box :</a:t>
            </a:r>
            <a:endParaRPr spc="-135" dirty="0"/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           Key </a:t>
            </a:r>
            <a:r>
              <a:rPr lang="en-US" spc="-100" dirty="0"/>
              <a:t> </a:t>
            </a:r>
            <a:r>
              <a:rPr spc="-20" dirty="0"/>
              <a:t>F</a:t>
            </a:r>
            <a:r>
              <a:rPr lang="en-US" spc="-20" dirty="0"/>
              <a:t>eatures  that  Pros  Love  and  Make  a  Difference</a:t>
            </a:r>
            <a:endParaRPr spc="-4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625" y="1877011"/>
            <a:ext cx="3207812" cy="212005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52588" y="1706959"/>
            <a:ext cx="8502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10" dirty="0">
                <a:latin typeface="Segoe Print"/>
                <a:cs typeface="Segoe Print"/>
              </a:rPr>
              <a:t>FI</a:t>
            </a:r>
            <a:r>
              <a:rPr sz="1000" i="1" spc="-5" dirty="0">
                <a:latin typeface="Segoe Print"/>
                <a:cs typeface="Segoe Print"/>
              </a:rPr>
              <a:t>BE</a:t>
            </a:r>
            <a:r>
              <a:rPr sz="1000" i="1" dirty="0">
                <a:latin typeface="Segoe Print"/>
                <a:cs typeface="Segoe Print"/>
              </a:rPr>
              <a:t>R</a:t>
            </a:r>
            <a:r>
              <a:rPr sz="1000" i="1" spc="-10" dirty="0">
                <a:latin typeface="Segoe Print"/>
                <a:cs typeface="Segoe Print"/>
              </a:rPr>
              <a:t>GL</a:t>
            </a:r>
            <a:r>
              <a:rPr sz="1000" i="1" dirty="0">
                <a:latin typeface="Segoe Print"/>
                <a:cs typeface="Segoe Print"/>
              </a:rPr>
              <a:t>A</a:t>
            </a:r>
            <a:r>
              <a:rPr sz="1000" i="1" spc="-10" dirty="0">
                <a:latin typeface="Segoe Print"/>
                <a:cs typeface="Segoe Print"/>
              </a:rPr>
              <a:t>S</a:t>
            </a:r>
            <a:r>
              <a:rPr sz="1000" i="1" spc="-5" dirty="0">
                <a:latin typeface="Segoe Print"/>
                <a:cs typeface="Segoe Print"/>
              </a:rPr>
              <a:t>S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2588" y="1859382"/>
            <a:ext cx="8534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10" dirty="0">
                <a:latin typeface="Segoe Print"/>
                <a:cs typeface="Segoe Print"/>
              </a:rPr>
              <a:t>INSULATION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430" y="3623693"/>
            <a:ext cx="9296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Segoe Print"/>
                <a:cs typeface="Segoe Print"/>
              </a:rPr>
              <a:t>SEAMS</a:t>
            </a:r>
            <a:r>
              <a:rPr sz="1000" i="1" spc="-55" dirty="0">
                <a:latin typeface="Segoe Print"/>
                <a:cs typeface="Segoe Print"/>
              </a:rPr>
              <a:t> </a:t>
            </a:r>
            <a:r>
              <a:rPr sz="1000" i="1" spc="-5" dirty="0">
                <a:latin typeface="Segoe Print"/>
                <a:cs typeface="Segoe Print"/>
              </a:rPr>
              <a:t>MUST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430" y="3776116"/>
            <a:ext cx="7912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Segoe Print"/>
                <a:cs typeface="Segoe Print"/>
              </a:rPr>
              <a:t>BE</a:t>
            </a:r>
            <a:r>
              <a:rPr sz="1000" i="1" spc="-55" dirty="0">
                <a:latin typeface="Segoe Print"/>
                <a:cs typeface="Segoe Print"/>
              </a:rPr>
              <a:t> </a:t>
            </a:r>
            <a:r>
              <a:rPr sz="1000" i="1" spc="-5" dirty="0">
                <a:latin typeface="Segoe Print"/>
                <a:cs typeface="Segoe Print"/>
              </a:rPr>
              <a:t>SEALED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430" y="3928538"/>
            <a:ext cx="9455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10" dirty="0">
                <a:latin typeface="Segoe Print"/>
                <a:cs typeface="Segoe Print"/>
              </a:rPr>
              <a:t>WITH</a:t>
            </a:r>
            <a:r>
              <a:rPr sz="1000" i="1" spc="-55" dirty="0">
                <a:latin typeface="Segoe Print"/>
                <a:cs typeface="Segoe Print"/>
              </a:rPr>
              <a:t> </a:t>
            </a:r>
            <a:r>
              <a:rPr sz="1000" i="1" spc="-5" dirty="0">
                <a:latin typeface="Segoe Print"/>
                <a:cs typeface="Segoe Print"/>
              </a:rPr>
              <a:t>MASTIC</a:t>
            </a:r>
            <a:endParaRPr sz="1000">
              <a:latin typeface="Segoe Print"/>
              <a:cs typeface="Segoe Prin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84002" y="3129488"/>
            <a:ext cx="2128520" cy="511809"/>
            <a:chOff x="884002" y="3129488"/>
            <a:chExt cx="2128520" cy="511809"/>
          </a:xfrm>
        </p:grpSpPr>
        <p:sp>
          <p:nvSpPr>
            <p:cNvPr id="10" name="object 10"/>
            <p:cNvSpPr/>
            <p:nvPr/>
          </p:nvSpPr>
          <p:spPr>
            <a:xfrm>
              <a:off x="898290" y="3324409"/>
              <a:ext cx="343535" cy="238125"/>
            </a:xfrm>
            <a:custGeom>
              <a:avLst/>
              <a:gdLst/>
              <a:ahLst/>
              <a:cxnLst/>
              <a:rect l="l" t="t" r="r" b="b"/>
              <a:pathLst>
                <a:path w="343534" h="238125">
                  <a:moveTo>
                    <a:pt x="0" y="237909"/>
                  </a:moveTo>
                  <a:lnTo>
                    <a:pt x="16923" y="197255"/>
                  </a:lnTo>
                  <a:lnTo>
                    <a:pt x="40505" y="159285"/>
                  </a:lnTo>
                  <a:lnTo>
                    <a:pt x="70165" y="124373"/>
                  </a:lnTo>
                  <a:lnTo>
                    <a:pt x="105326" y="92891"/>
                  </a:lnTo>
                  <a:lnTo>
                    <a:pt x="145409" y="65214"/>
                  </a:lnTo>
                  <a:lnTo>
                    <a:pt x="189837" y="41712"/>
                  </a:lnTo>
                  <a:lnTo>
                    <a:pt x="238032" y="22761"/>
                  </a:lnTo>
                  <a:lnTo>
                    <a:pt x="289415" y="8732"/>
                  </a:lnTo>
                  <a:lnTo>
                    <a:pt x="343408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2603" y="3281424"/>
              <a:ext cx="89535" cy="99695"/>
            </a:xfrm>
            <a:custGeom>
              <a:avLst/>
              <a:gdLst/>
              <a:ahLst/>
              <a:cxnLst/>
              <a:rect l="l" t="t" r="r" b="b"/>
              <a:pathLst>
                <a:path w="89534" h="99695">
                  <a:moveTo>
                    <a:pt x="0" y="0"/>
                  </a:moveTo>
                  <a:lnTo>
                    <a:pt x="89471" y="42951"/>
                  </a:lnTo>
                  <a:lnTo>
                    <a:pt x="8039" y="99694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50446" y="3143859"/>
              <a:ext cx="347345" cy="483234"/>
            </a:xfrm>
            <a:custGeom>
              <a:avLst/>
              <a:gdLst/>
              <a:ahLst/>
              <a:cxnLst/>
              <a:rect l="l" t="t" r="r" b="b"/>
              <a:pathLst>
                <a:path w="347344" h="483235">
                  <a:moveTo>
                    <a:pt x="0" y="0"/>
                  </a:moveTo>
                  <a:lnTo>
                    <a:pt x="48595" y="30139"/>
                  </a:lnTo>
                  <a:lnTo>
                    <a:pt x="95898" y="60443"/>
                  </a:lnTo>
                  <a:lnTo>
                    <a:pt x="141045" y="91024"/>
                  </a:lnTo>
                  <a:lnTo>
                    <a:pt x="183172" y="121992"/>
                  </a:lnTo>
                  <a:lnTo>
                    <a:pt x="221415" y="153457"/>
                  </a:lnTo>
                  <a:lnTo>
                    <a:pt x="254909" y="185531"/>
                  </a:lnTo>
                  <a:lnTo>
                    <a:pt x="282790" y="218325"/>
                  </a:lnTo>
                  <a:lnTo>
                    <a:pt x="308359" y="263675"/>
                  </a:lnTo>
                  <a:lnTo>
                    <a:pt x="324767" y="314047"/>
                  </a:lnTo>
                  <a:lnTo>
                    <a:pt x="334437" y="365285"/>
                  </a:lnTo>
                  <a:lnTo>
                    <a:pt x="339789" y="413230"/>
                  </a:lnTo>
                  <a:lnTo>
                    <a:pt x="343246" y="453725"/>
                  </a:lnTo>
                  <a:lnTo>
                    <a:pt x="347230" y="482612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50310" y="3143775"/>
              <a:ext cx="99695" cy="87630"/>
            </a:xfrm>
            <a:custGeom>
              <a:avLst/>
              <a:gdLst/>
              <a:ahLst/>
              <a:cxnLst/>
              <a:rect l="l" t="t" r="r" b="b"/>
              <a:pathLst>
                <a:path w="99694" h="87630">
                  <a:moveTo>
                    <a:pt x="46913" y="87452"/>
                  </a:moveTo>
                  <a:lnTo>
                    <a:pt x="0" y="0"/>
                  </a:lnTo>
                  <a:lnTo>
                    <a:pt x="99212" y="2209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695411" y="3633203"/>
            <a:ext cx="83629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Segoe Print"/>
                <a:cs typeface="Segoe Print"/>
              </a:rPr>
              <a:t>BOX</a:t>
            </a:r>
            <a:r>
              <a:rPr sz="1000" i="1" spc="-60" dirty="0">
                <a:latin typeface="Segoe Print"/>
                <a:cs typeface="Segoe Print"/>
              </a:rPr>
              <a:t> </a:t>
            </a:r>
            <a:r>
              <a:rPr sz="1000" i="1" spc="-5" dirty="0">
                <a:latin typeface="Segoe Print"/>
                <a:cs typeface="Segoe Print"/>
              </a:rPr>
              <a:t>EASILY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95411" y="3785626"/>
            <a:ext cx="92519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Segoe Print"/>
                <a:cs typeface="Segoe Print"/>
              </a:rPr>
              <a:t>DAMAGED</a:t>
            </a:r>
            <a:r>
              <a:rPr sz="1000" i="1" spc="-45" dirty="0">
                <a:latin typeface="Segoe Print"/>
                <a:cs typeface="Segoe Print"/>
              </a:rPr>
              <a:t> </a:t>
            </a:r>
            <a:r>
              <a:rPr sz="1000" i="1" spc="-5" dirty="0">
                <a:latin typeface="Segoe Print"/>
                <a:cs typeface="Segoe Print"/>
              </a:rPr>
              <a:t>IN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95411" y="3938049"/>
            <a:ext cx="6102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Segoe Print"/>
                <a:cs typeface="Segoe Print"/>
              </a:rPr>
              <a:t>T</a:t>
            </a:r>
            <a:r>
              <a:rPr sz="1000" i="1" dirty="0">
                <a:latin typeface="Segoe Print"/>
                <a:cs typeface="Segoe Print"/>
              </a:rPr>
              <a:t>RA</a:t>
            </a:r>
            <a:r>
              <a:rPr sz="1000" i="1" spc="-10" dirty="0">
                <a:latin typeface="Segoe Print"/>
                <a:cs typeface="Segoe Print"/>
              </a:rPr>
              <a:t>NSI</a:t>
            </a:r>
            <a:r>
              <a:rPr sz="1000" i="1" spc="-5" dirty="0">
                <a:latin typeface="Segoe Print"/>
                <a:cs typeface="Segoe Print"/>
              </a:rPr>
              <a:t>T</a:t>
            </a:r>
            <a:endParaRPr sz="1000">
              <a:latin typeface="Segoe Print"/>
              <a:cs typeface="Segoe Prin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472945" y="1859953"/>
            <a:ext cx="453390" cy="592455"/>
            <a:chOff x="2472945" y="1859953"/>
            <a:chExt cx="453390" cy="592455"/>
          </a:xfrm>
        </p:grpSpPr>
        <p:sp>
          <p:nvSpPr>
            <p:cNvPr id="18" name="object 18"/>
            <p:cNvSpPr/>
            <p:nvPr/>
          </p:nvSpPr>
          <p:spPr>
            <a:xfrm>
              <a:off x="2508948" y="1874240"/>
              <a:ext cx="403225" cy="563245"/>
            </a:xfrm>
            <a:custGeom>
              <a:avLst/>
              <a:gdLst/>
              <a:ahLst/>
              <a:cxnLst/>
              <a:rect l="l" t="t" r="r" b="b"/>
              <a:pathLst>
                <a:path w="403225" h="563244">
                  <a:moveTo>
                    <a:pt x="0" y="562800"/>
                  </a:moveTo>
                  <a:lnTo>
                    <a:pt x="17799" y="507392"/>
                  </a:lnTo>
                  <a:lnTo>
                    <a:pt x="35648" y="452731"/>
                  </a:lnTo>
                  <a:lnTo>
                    <a:pt x="53580" y="399316"/>
                  </a:lnTo>
                  <a:lnTo>
                    <a:pt x="71630" y="347650"/>
                  </a:lnTo>
                  <a:lnTo>
                    <a:pt x="89830" y="298232"/>
                  </a:lnTo>
                  <a:lnTo>
                    <a:pt x="108213" y="251563"/>
                  </a:lnTo>
                  <a:lnTo>
                    <a:pt x="126814" y="208143"/>
                  </a:lnTo>
                  <a:lnTo>
                    <a:pt x="145665" y="168474"/>
                  </a:lnTo>
                  <a:lnTo>
                    <a:pt x="164799" y="133055"/>
                  </a:lnTo>
                  <a:lnTo>
                    <a:pt x="229907" y="55504"/>
                  </a:lnTo>
                  <a:lnTo>
                    <a:pt x="280554" y="28472"/>
                  </a:lnTo>
                  <a:lnTo>
                    <a:pt x="330248" y="14643"/>
                  </a:lnTo>
                  <a:lnTo>
                    <a:pt x="373043" y="7368"/>
                  </a:lnTo>
                  <a:lnTo>
                    <a:pt x="402996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87232" y="2340670"/>
              <a:ext cx="95885" cy="97155"/>
            </a:xfrm>
            <a:custGeom>
              <a:avLst/>
              <a:gdLst/>
              <a:ahLst/>
              <a:cxnLst/>
              <a:rect l="l" t="t" r="r" b="b"/>
              <a:pathLst>
                <a:path w="95885" h="97155">
                  <a:moveTo>
                    <a:pt x="95275" y="30429"/>
                  </a:moveTo>
                  <a:lnTo>
                    <a:pt x="21551" y="96875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67604" y="1954987"/>
            <a:ext cx="3352639" cy="232801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7759557" y="1721083"/>
            <a:ext cx="393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RIGID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759557" y="1873506"/>
            <a:ext cx="11303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5" dirty="0">
                <a:solidFill>
                  <a:srgbClr val="00B050"/>
                </a:solidFill>
                <a:latin typeface="Segoe Print"/>
                <a:cs typeface="Segoe Print"/>
              </a:rPr>
              <a:t>P</a:t>
            </a:r>
            <a:r>
              <a:rPr sz="1000" b="1" dirty="0">
                <a:solidFill>
                  <a:srgbClr val="00B050"/>
                </a:solidFill>
                <a:latin typeface="Segoe Print"/>
                <a:cs typeface="Segoe Print"/>
              </a:rPr>
              <a:t>O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L</a:t>
            </a:r>
            <a:r>
              <a:rPr sz="1000" b="1" dirty="0">
                <a:solidFill>
                  <a:srgbClr val="00B050"/>
                </a:solidFill>
                <a:latin typeface="Segoe Print"/>
                <a:cs typeface="Segoe Print"/>
              </a:rPr>
              <a:t>Y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UR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ETH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A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NE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59557" y="2025929"/>
            <a:ext cx="1297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FOAM</a:t>
            </a:r>
            <a:r>
              <a:rPr sz="1000" b="1" spc="-5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INSULATION</a:t>
            </a:r>
            <a:endParaRPr sz="1000">
              <a:latin typeface="Segoe Print"/>
              <a:cs typeface="Segoe Prin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279916" y="1874076"/>
            <a:ext cx="453390" cy="592455"/>
            <a:chOff x="7279916" y="1874076"/>
            <a:chExt cx="453390" cy="592455"/>
          </a:xfrm>
        </p:grpSpPr>
        <p:sp>
          <p:nvSpPr>
            <p:cNvPr id="25" name="object 25"/>
            <p:cNvSpPr/>
            <p:nvPr/>
          </p:nvSpPr>
          <p:spPr>
            <a:xfrm>
              <a:off x="7315918" y="1888364"/>
              <a:ext cx="403225" cy="563245"/>
            </a:xfrm>
            <a:custGeom>
              <a:avLst/>
              <a:gdLst/>
              <a:ahLst/>
              <a:cxnLst/>
              <a:rect l="l" t="t" r="r" b="b"/>
              <a:pathLst>
                <a:path w="403225" h="563244">
                  <a:moveTo>
                    <a:pt x="0" y="562800"/>
                  </a:moveTo>
                  <a:lnTo>
                    <a:pt x="17799" y="507392"/>
                  </a:lnTo>
                  <a:lnTo>
                    <a:pt x="35648" y="452731"/>
                  </a:lnTo>
                  <a:lnTo>
                    <a:pt x="53580" y="399316"/>
                  </a:lnTo>
                  <a:lnTo>
                    <a:pt x="71630" y="347650"/>
                  </a:lnTo>
                  <a:lnTo>
                    <a:pt x="89830" y="298232"/>
                  </a:lnTo>
                  <a:lnTo>
                    <a:pt x="108213" y="251563"/>
                  </a:lnTo>
                  <a:lnTo>
                    <a:pt x="126814" y="208143"/>
                  </a:lnTo>
                  <a:lnTo>
                    <a:pt x="145665" y="168474"/>
                  </a:lnTo>
                  <a:lnTo>
                    <a:pt x="164799" y="133055"/>
                  </a:lnTo>
                  <a:lnTo>
                    <a:pt x="229902" y="55504"/>
                  </a:lnTo>
                  <a:lnTo>
                    <a:pt x="280549" y="28472"/>
                  </a:lnTo>
                  <a:lnTo>
                    <a:pt x="330244" y="14643"/>
                  </a:lnTo>
                  <a:lnTo>
                    <a:pt x="373042" y="7368"/>
                  </a:lnTo>
                  <a:lnTo>
                    <a:pt x="402996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94204" y="2354794"/>
              <a:ext cx="95885" cy="97155"/>
            </a:xfrm>
            <a:custGeom>
              <a:avLst/>
              <a:gdLst/>
              <a:ahLst/>
              <a:cxnLst/>
              <a:rect l="l" t="t" r="r" b="b"/>
              <a:pathLst>
                <a:path w="95884" h="97155">
                  <a:moveTo>
                    <a:pt x="95275" y="30429"/>
                  </a:moveTo>
                  <a:lnTo>
                    <a:pt x="21551" y="96875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650740" y="3708368"/>
            <a:ext cx="11303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5" dirty="0">
                <a:solidFill>
                  <a:srgbClr val="00B050"/>
                </a:solidFill>
                <a:latin typeface="Segoe Print"/>
                <a:cs typeface="Segoe Print"/>
              </a:rPr>
              <a:t>P</a:t>
            </a:r>
            <a:r>
              <a:rPr sz="1000" b="1" dirty="0">
                <a:solidFill>
                  <a:srgbClr val="00B050"/>
                </a:solidFill>
                <a:latin typeface="Segoe Print"/>
                <a:cs typeface="Segoe Print"/>
              </a:rPr>
              <a:t>O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L</a:t>
            </a:r>
            <a:r>
              <a:rPr sz="1000" b="1" dirty="0">
                <a:solidFill>
                  <a:srgbClr val="00B050"/>
                </a:solidFill>
                <a:latin typeface="Segoe Print"/>
                <a:cs typeface="Segoe Print"/>
              </a:rPr>
              <a:t>Y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UR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ETH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A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NE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50740" y="3860791"/>
            <a:ext cx="13157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FOAM</a:t>
            </a:r>
            <a:r>
              <a:rPr sz="1000" b="1" spc="-2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FLOWS</a:t>
            </a:r>
            <a:r>
              <a:rPr sz="1000" b="1" spc="-40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INTO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50740" y="4013213"/>
            <a:ext cx="12344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SEAMS</a:t>
            </a:r>
            <a:r>
              <a:rPr sz="1000" b="1" spc="-4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CREATING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50740" y="4165636"/>
            <a:ext cx="10617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AIRTIGHT</a:t>
            </a:r>
            <a:r>
              <a:rPr sz="1000" b="1" spc="-1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SEAL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36517" y="1704481"/>
            <a:ext cx="916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ROBUST</a:t>
            </a:r>
            <a:r>
              <a:rPr sz="1000" b="1" spc="-4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BOX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36517" y="1856904"/>
            <a:ext cx="10909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CONSTRUCTION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36517" y="2009327"/>
            <a:ext cx="11156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THAT</a:t>
            </a:r>
            <a:r>
              <a:rPr sz="1000" b="1" spc="-2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WILL</a:t>
            </a:r>
            <a:r>
              <a:rPr sz="1000" b="1" spc="-2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dirty="0">
                <a:solidFill>
                  <a:srgbClr val="00B050"/>
                </a:solidFill>
                <a:latin typeface="Segoe Print"/>
                <a:cs typeface="Segoe Print"/>
              </a:rPr>
              <a:t>NOT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36517" y="2161750"/>
            <a:ext cx="11480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DAMAGE</a:t>
            </a:r>
            <a:r>
              <a:rPr sz="1000" b="1" spc="-30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EASILY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49683" y="3827650"/>
            <a:ext cx="11042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BUILDING</a:t>
            </a:r>
            <a:r>
              <a:rPr sz="1000" b="1" spc="-3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CODE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49683" y="3980072"/>
            <a:ext cx="1433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APPROVAL</a:t>
            </a:r>
            <a:r>
              <a:rPr sz="1000" b="1" spc="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IN</a:t>
            </a:r>
            <a:r>
              <a:rPr sz="1000" b="1" spc="-25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R-6</a:t>
            </a:r>
            <a:r>
              <a:rPr sz="1000" b="1" spc="-20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&amp;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49683" y="4132495"/>
            <a:ext cx="15417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00B050"/>
                </a:solidFill>
                <a:latin typeface="Segoe Print"/>
                <a:cs typeface="Segoe Print"/>
              </a:rPr>
              <a:t>R-8</a:t>
            </a:r>
            <a:r>
              <a:rPr sz="1000" b="1" spc="-60" dirty="0">
                <a:solidFill>
                  <a:srgbClr val="00B050"/>
                </a:solidFill>
                <a:latin typeface="Segoe Print"/>
                <a:cs typeface="Segoe Print"/>
              </a:rPr>
              <a:t> </a:t>
            </a:r>
            <a:r>
              <a:rPr sz="1000" b="1" spc="-5" dirty="0">
                <a:solidFill>
                  <a:srgbClr val="00B050"/>
                </a:solidFill>
                <a:latin typeface="Segoe Print"/>
                <a:cs typeface="Segoe Print"/>
              </a:rPr>
              <a:t>CONFIGURATIONS</a:t>
            </a:r>
            <a:endParaRPr sz="1000">
              <a:latin typeface="Segoe Print"/>
              <a:cs typeface="Segoe Print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204203" y="1974597"/>
            <a:ext cx="2860675" cy="1840230"/>
            <a:chOff x="5204203" y="1974597"/>
            <a:chExt cx="2860675" cy="1840230"/>
          </a:xfrm>
        </p:grpSpPr>
        <p:sp>
          <p:nvSpPr>
            <p:cNvPr id="39" name="object 39"/>
            <p:cNvSpPr/>
            <p:nvPr/>
          </p:nvSpPr>
          <p:spPr>
            <a:xfrm>
              <a:off x="5722624" y="1988884"/>
              <a:ext cx="471170" cy="282575"/>
            </a:xfrm>
            <a:custGeom>
              <a:avLst/>
              <a:gdLst/>
              <a:ahLst/>
              <a:cxnLst/>
              <a:rect l="l" t="t" r="r" b="b"/>
              <a:pathLst>
                <a:path w="471170" h="282575">
                  <a:moveTo>
                    <a:pt x="470547" y="282143"/>
                  </a:moveTo>
                  <a:lnTo>
                    <a:pt x="434667" y="233656"/>
                  </a:lnTo>
                  <a:lnTo>
                    <a:pt x="398662" y="186975"/>
                  </a:lnTo>
                  <a:lnTo>
                    <a:pt x="362446" y="143311"/>
                  </a:lnTo>
                  <a:lnTo>
                    <a:pt x="325936" y="103880"/>
                  </a:lnTo>
                  <a:lnTo>
                    <a:pt x="289045" y="69895"/>
                  </a:lnTo>
                  <a:lnTo>
                    <a:pt x="251688" y="42570"/>
                  </a:lnTo>
                  <a:lnTo>
                    <a:pt x="198246" y="19188"/>
                  </a:lnTo>
                  <a:lnTo>
                    <a:pt x="139853" y="7443"/>
                  </a:lnTo>
                  <a:lnTo>
                    <a:pt x="83012" y="3132"/>
                  </a:lnTo>
                  <a:lnTo>
                    <a:pt x="34227" y="2052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059728" y="2125157"/>
              <a:ext cx="133985" cy="146050"/>
            </a:xfrm>
            <a:custGeom>
              <a:avLst/>
              <a:gdLst/>
              <a:ahLst/>
              <a:cxnLst/>
              <a:rect l="l" t="t" r="r" b="b"/>
              <a:pathLst>
                <a:path w="133985" h="146050">
                  <a:moveTo>
                    <a:pt x="0" y="84251"/>
                  </a:moveTo>
                  <a:lnTo>
                    <a:pt x="133527" y="145973"/>
                  </a:lnTo>
                  <a:lnTo>
                    <a:pt x="115392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218490" y="3217721"/>
              <a:ext cx="520700" cy="441959"/>
            </a:xfrm>
            <a:custGeom>
              <a:avLst/>
              <a:gdLst/>
              <a:ahLst/>
              <a:cxnLst/>
              <a:rect l="l" t="t" r="r" b="b"/>
              <a:pathLst>
                <a:path w="520700" h="441960">
                  <a:moveTo>
                    <a:pt x="520598" y="0"/>
                  </a:moveTo>
                  <a:lnTo>
                    <a:pt x="465664" y="26367"/>
                  </a:lnTo>
                  <a:lnTo>
                    <a:pt x="411517" y="52607"/>
                  </a:lnTo>
                  <a:lnTo>
                    <a:pt x="358685" y="78632"/>
                  </a:lnTo>
                  <a:lnTo>
                    <a:pt x="307698" y="104355"/>
                  </a:lnTo>
                  <a:lnTo>
                    <a:pt x="259086" y="129690"/>
                  </a:lnTo>
                  <a:lnTo>
                    <a:pt x="213379" y="154551"/>
                  </a:lnTo>
                  <a:lnTo>
                    <a:pt x="171106" y="178852"/>
                  </a:lnTo>
                  <a:lnTo>
                    <a:pt x="132798" y="202505"/>
                  </a:lnTo>
                  <a:lnTo>
                    <a:pt x="98983" y="225424"/>
                  </a:lnTo>
                  <a:lnTo>
                    <a:pt x="28903" y="293711"/>
                  </a:lnTo>
                  <a:lnTo>
                    <a:pt x="9181" y="339345"/>
                  </a:lnTo>
                  <a:lnTo>
                    <a:pt x="3084" y="381272"/>
                  </a:lnTo>
                  <a:lnTo>
                    <a:pt x="2670" y="416341"/>
                  </a:lnTo>
                  <a:lnTo>
                    <a:pt x="0" y="441401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92330" y="3208750"/>
              <a:ext cx="147320" cy="128905"/>
            </a:xfrm>
            <a:custGeom>
              <a:avLst/>
              <a:gdLst/>
              <a:ahLst/>
              <a:cxnLst/>
              <a:rect l="l" t="t" r="r" b="b"/>
              <a:pathLst>
                <a:path w="147320" h="128904">
                  <a:moveTo>
                    <a:pt x="61658" y="128879"/>
                  </a:moveTo>
                  <a:lnTo>
                    <a:pt x="146824" y="8940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496278" y="3079266"/>
              <a:ext cx="554355" cy="721360"/>
            </a:xfrm>
            <a:custGeom>
              <a:avLst/>
              <a:gdLst/>
              <a:ahLst/>
              <a:cxnLst/>
              <a:rect l="l" t="t" r="r" b="b"/>
              <a:pathLst>
                <a:path w="554354" h="721360">
                  <a:moveTo>
                    <a:pt x="0" y="0"/>
                  </a:moveTo>
                  <a:lnTo>
                    <a:pt x="45138" y="27283"/>
                  </a:lnTo>
                  <a:lnTo>
                    <a:pt x="89777" y="54780"/>
                  </a:lnTo>
                  <a:lnTo>
                    <a:pt x="133595" y="82629"/>
                  </a:lnTo>
                  <a:lnTo>
                    <a:pt x="176270" y="110967"/>
                  </a:lnTo>
                  <a:lnTo>
                    <a:pt x="217482" y="139931"/>
                  </a:lnTo>
                  <a:lnTo>
                    <a:pt x="256910" y="169660"/>
                  </a:lnTo>
                  <a:lnTo>
                    <a:pt x="294233" y="200291"/>
                  </a:lnTo>
                  <a:lnTo>
                    <a:pt x="329129" y="231961"/>
                  </a:lnTo>
                  <a:lnTo>
                    <a:pt x="361279" y="264808"/>
                  </a:lnTo>
                  <a:lnTo>
                    <a:pt x="390359" y="298970"/>
                  </a:lnTo>
                  <a:lnTo>
                    <a:pt x="420545" y="343486"/>
                  </a:lnTo>
                  <a:lnTo>
                    <a:pt x="446940" y="393742"/>
                  </a:lnTo>
                  <a:lnTo>
                    <a:pt x="469885" y="447535"/>
                  </a:lnTo>
                  <a:lnTo>
                    <a:pt x="489719" y="502659"/>
                  </a:lnTo>
                  <a:lnTo>
                    <a:pt x="506783" y="556912"/>
                  </a:lnTo>
                  <a:lnTo>
                    <a:pt x="521417" y="608088"/>
                  </a:lnTo>
                  <a:lnTo>
                    <a:pt x="533961" y="653984"/>
                  </a:lnTo>
                  <a:lnTo>
                    <a:pt x="544754" y="692396"/>
                  </a:lnTo>
                  <a:lnTo>
                    <a:pt x="554139" y="721118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496148" y="3079188"/>
              <a:ext cx="147320" cy="127635"/>
            </a:xfrm>
            <a:custGeom>
              <a:avLst/>
              <a:gdLst/>
              <a:ahLst/>
              <a:cxnLst/>
              <a:rect l="l" t="t" r="r" b="b"/>
              <a:pathLst>
                <a:path w="147320" h="127635">
                  <a:moveTo>
                    <a:pt x="73482" y="127431"/>
                  </a:moveTo>
                  <a:lnTo>
                    <a:pt x="0" y="0"/>
                  </a:lnTo>
                  <a:lnTo>
                    <a:pt x="147015" y="4940"/>
                  </a:lnTo>
                </a:path>
              </a:pathLst>
            </a:custGeom>
            <a:ln w="28575">
              <a:solidFill>
                <a:srgbClr val="948A5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175320" y="1122263"/>
            <a:ext cx="210121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77800">
              <a:lnSpc>
                <a:spcPct val="100000"/>
              </a:lnSpc>
              <a:spcBef>
                <a:spcPts val="105"/>
              </a:spcBef>
            </a:pPr>
            <a:r>
              <a:rPr sz="1400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</a:t>
            </a:r>
            <a:r>
              <a:rPr sz="1400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1400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sz="1400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4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</a:t>
            </a:r>
            <a:r>
              <a:rPr sz="1400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sz="1400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</a:t>
            </a:r>
            <a:r>
              <a:rPr sz="1400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 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</a:t>
            </a:r>
            <a:r>
              <a:rPr sz="1400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</a:t>
            </a:r>
            <a:r>
              <a:rPr sz="1400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400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400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</a:t>
            </a:r>
            <a:r>
              <a:rPr sz="1400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sz="1400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400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400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sz="1400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57800" y="1122263"/>
            <a:ext cx="2635519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3840" marR="5080" indent="-231775" algn="ctr">
              <a:lnSpc>
                <a:spcPct val="100000"/>
              </a:lnSpc>
              <a:spcBef>
                <a:spcPts val="105"/>
              </a:spcBef>
            </a:pPr>
            <a:r>
              <a:rPr lang="en-US" sz="1400" spc="1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  Sterling Best Sealed</a:t>
            </a:r>
            <a:br>
              <a:rPr lang="en-US" sz="1400" spc="1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</a:br>
            <a:r>
              <a:rPr lang="en-US" sz="1400" spc="1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I</a:t>
            </a:r>
            <a:r>
              <a:rPr sz="1400" spc="7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M</a:t>
            </a:r>
            <a:r>
              <a:rPr sz="1400" spc="14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P</a:t>
            </a:r>
            <a:r>
              <a:rPr sz="1400" spc="10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R</a:t>
            </a:r>
            <a:r>
              <a:rPr sz="1400" spc="-7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O</a:t>
            </a:r>
            <a:r>
              <a:rPr sz="1400" spc="1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V</a:t>
            </a:r>
            <a:r>
              <a:rPr sz="1400" spc="14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E</a:t>
            </a:r>
            <a:r>
              <a:rPr sz="1400" spc="-7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D</a:t>
            </a:r>
            <a:r>
              <a:rPr sz="1400" spc="-9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400" spc="1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I</a:t>
            </a:r>
            <a:r>
              <a:rPr sz="1400" spc="2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N</a:t>
            </a:r>
            <a:r>
              <a:rPr sz="1400" spc="21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S</a:t>
            </a:r>
            <a:r>
              <a:rPr sz="1400" spc="5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UL</a:t>
            </a:r>
            <a:r>
              <a:rPr sz="1400" spc="-3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A</a:t>
            </a:r>
            <a:r>
              <a:rPr sz="1400" spc="-4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T</a:t>
            </a:r>
            <a:r>
              <a:rPr sz="1400" spc="5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ED </a:t>
            </a:r>
            <a:r>
              <a:rPr sz="1400" spc="45" dirty="0">
                <a:solidFill>
                  <a:srgbClr val="00B050"/>
                </a:solidFill>
                <a:latin typeface="Lucida Sans Unicode"/>
                <a:cs typeface="Lucida Sans Unicode"/>
              </a:rPr>
              <a:t> </a:t>
            </a:r>
            <a:r>
              <a:rPr sz="1400" spc="7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REGISTER</a:t>
            </a:r>
            <a:r>
              <a:rPr sz="1400" spc="-85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400" spc="9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Lucida Sans Unicode"/>
                <a:cs typeface="Lucida Sans Unicode"/>
              </a:rPr>
              <a:t>BOXES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242815" y="1185062"/>
            <a:ext cx="7620" cy="3215005"/>
          </a:xfrm>
          <a:custGeom>
            <a:avLst/>
            <a:gdLst/>
            <a:ahLst/>
            <a:cxnLst/>
            <a:rect l="l" t="t" r="r" b="b"/>
            <a:pathLst>
              <a:path w="7620" h="3215004">
                <a:moveTo>
                  <a:pt x="7315" y="0"/>
                </a:moveTo>
                <a:lnTo>
                  <a:pt x="0" y="321494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Picture 47" descr="Logo&#10;&#10;Description automatically generated">
            <a:extLst>
              <a:ext uri="{FF2B5EF4-FFF2-40B4-BE49-F238E27FC236}">
                <a16:creationId xmlns:a16="http://schemas.microsoft.com/office/drawing/2014/main" id="{94CF5C0E-7795-4667-BAC3-E725D7F140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687" y="19050"/>
            <a:ext cx="1095375" cy="86677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C6B7D399-3E76-45F4-87ED-434AF92EB5CD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2D85FC3-A688-4017-B44A-8AADF36E8387}"/>
              </a:ext>
            </a:extLst>
          </p:cNvPr>
          <p:cNvSpPr txBox="1"/>
          <p:nvPr/>
        </p:nvSpPr>
        <p:spPr>
          <a:xfrm>
            <a:off x="133333" y="4765226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US Patent Nos. US 10,309,682 B2/US 10,648,695 B2/US  9,951,969 B2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333" y="259012"/>
            <a:ext cx="604456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140" dirty="0"/>
              <a:t>Sterling  BEST  SEALED </a:t>
            </a:r>
            <a:r>
              <a:rPr lang="en-US" spc="-140" baseline="30000" dirty="0"/>
              <a:t>®</a:t>
            </a:r>
            <a:r>
              <a:rPr lang="en-US" spc="-90" dirty="0"/>
              <a:t>  </a:t>
            </a:r>
            <a:r>
              <a:rPr lang="en-US" spc="-15" dirty="0"/>
              <a:t>Register  Box  Features</a:t>
            </a:r>
            <a:endParaRPr spc="-5" dirty="0"/>
          </a:p>
        </p:txBody>
      </p:sp>
      <p:grpSp>
        <p:nvGrpSpPr>
          <p:cNvPr id="3" name="object 3"/>
          <p:cNvGrpSpPr/>
          <p:nvPr/>
        </p:nvGrpSpPr>
        <p:grpSpPr>
          <a:xfrm>
            <a:off x="432738" y="1305466"/>
            <a:ext cx="1852930" cy="1679575"/>
            <a:chOff x="432738" y="1305466"/>
            <a:chExt cx="1852930" cy="16795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8798" y="1305466"/>
              <a:ext cx="1786698" cy="167937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09176" y="1492976"/>
              <a:ext cx="1290955" cy="93980"/>
            </a:xfrm>
            <a:custGeom>
              <a:avLst/>
              <a:gdLst/>
              <a:ahLst/>
              <a:cxnLst/>
              <a:rect l="l" t="t" r="r" b="b"/>
              <a:pathLst>
                <a:path w="1290955" h="93980">
                  <a:moveTo>
                    <a:pt x="0" y="0"/>
                  </a:moveTo>
                  <a:lnTo>
                    <a:pt x="1290612" y="93726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20569" y="1536851"/>
              <a:ext cx="79375" cy="88900"/>
            </a:xfrm>
            <a:custGeom>
              <a:avLst/>
              <a:gdLst/>
              <a:ahLst/>
              <a:cxnLst/>
              <a:rect l="l" t="t" r="r" b="b"/>
              <a:pathLst>
                <a:path w="79375" h="88900">
                  <a:moveTo>
                    <a:pt x="6438" y="0"/>
                  </a:moveTo>
                  <a:lnTo>
                    <a:pt x="79222" y="49860"/>
                  </a:lnTo>
                  <a:lnTo>
                    <a:pt x="0" y="8867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9175" y="1454153"/>
              <a:ext cx="79375" cy="88900"/>
            </a:xfrm>
            <a:custGeom>
              <a:avLst/>
              <a:gdLst/>
              <a:ahLst/>
              <a:cxnLst/>
              <a:rect l="l" t="t" r="r" b="b"/>
              <a:pathLst>
                <a:path w="79375" h="88900">
                  <a:moveTo>
                    <a:pt x="72783" y="88671"/>
                  </a:moveTo>
                  <a:lnTo>
                    <a:pt x="0" y="38823"/>
                  </a:lnTo>
                  <a:lnTo>
                    <a:pt x="79222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7503" y="1561826"/>
              <a:ext cx="332105" cy="413384"/>
            </a:xfrm>
            <a:custGeom>
              <a:avLst/>
              <a:gdLst/>
              <a:ahLst/>
              <a:cxnLst/>
              <a:rect l="l" t="t" r="r" b="b"/>
              <a:pathLst>
                <a:path w="332105" h="413385">
                  <a:moveTo>
                    <a:pt x="0" y="413232"/>
                  </a:moveTo>
                  <a:lnTo>
                    <a:pt x="332003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7133" y="1561818"/>
              <a:ext cx="82550" cy="87630"/>
            </a:xfrm>
            <a:custGeom>
              <a:avLst/>
              <a:gdLst/>
              <a:ahLst/>
              <a:cxnLst/>
              <a:rect l="l" t="t" r="r" b="b"/>
              <a:pathLst>
                <a:path w="82550" h="87630">
                  <a:moveTo>
                    <a:pt x="69303" y="87249"/>
                  </a:moveTo>
                  <a:lnTo>
                    <a:pt x="82372" y="0"/>
                  </a:lnTo>
                  <a:lnTo>
                    <a:pt x="0" y="3157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7501" y="1887818"/>
              <a:ext cx="82550" cy="87630"/>
            </a:xfrm>
            <a:custGeom>
              <a:avLst/>
              <a:gdLst/>
              <a:ahLst/>
              <a:cxnLst/>
              <a:rect l="l" t="t" r="r" b="b"/>
              <a:pathLst>
                <a:path w="82550" h="87630">
                  <a:moveTo>
                    <a:pt x="13081" y="0"/>
                  </a:moveTo>
                  <a:lnTo>
                    <a:pt x="0" y="87236"/>
                  </a:lnTo>
                  <a:lnTo>
                    <a:pt x="82384" y="5568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419148" y="1355305"/>
            <a:ext cx="271145" cy="2616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19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285"/>
              </a:spcBef>
            </a:pPr>
            <a:r>
              <a:rPr sz="1400" dirty="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2724" y="1525206"/>
            <a:ext cx="184785" cy="2616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85"/>
              </a:spcBef>
            </a:pPr>
            <a:r>
              <a:rPr sz="1400" dirty="0">
                <a:latin typeface="Calibri"/>
                <a:cs typeface="Calibri"/>
              </a:rPr>
              <a:t>W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01267"/>
              </p:ext>
            </p:extLst>
          </p:nvPr>
        </p:nvGraphicFramePr>
        <p:xfrm>
          <a:off x="2910924" y="999060"/>
          <a:ext cx="5647288" cy="21400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3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033">
                <a:tc rowSpan="2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1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LENGTH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(L)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67005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F6862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100" b="1" spc="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WIDTH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(W)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67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F6862A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718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COLLAR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DIAMETERS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3175">
                      <a:solidFill>
                        <a:srgbClr val="FFFFFF"/>
                      </a:solidFill>
                      <a:prstDash val="solid"/>
                    </a:lnL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686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5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7005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F6862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7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050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FFFFF"/>
                      </a:solidFill>
                      <a:prstDash val="solid"/>
                    </a:lnL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686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50" spc="60" dirty="0">
                          <a:latin typeface="Arial"/>
                          <a:cs typeface="Arial"/>
                        </a:rPr>
                        <a:t>8in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50" spc="55" dirty="0">
                          <a:latin typeface="Arial"/>
                          <a:cs typeface="Arial"/>
                        </a:rPr>
                        <a:t>4in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5" dirty="0">
                          <a:latin typeface="Arial"/>
                          <a:cs typeface="Arial"/>
                        </a:rPr>
                        <a:t>10in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5" dirty="0">
                          <a:latin typeface="Arial"/>
                          <a:cs typeface="Arial"/>
                        </a:rPr>
                        <a:t>6</a:t>
                      </a:r>
                      <a:r>
                        <a:rPr lang="en-US" sz="1050" spc="65" dirty="0">
                          <a:latin typeface="Arial"/>
                          <a:cs typeface="Arial"/>
                        </a:rPr>
                        <a:t>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5" dirty="0">
                          <a:latin typeface="Arial"/>
                          <a:cs typeface="Arial"/>
                        </a:rPr>
                        <a:t>10in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0" dirty="0">
                          <a:latin typeface="Arial"/>
                          <a:cs typeface="Arial"/>
                        </a:rPr>
                        <a:t>8in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226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05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in</a:t>
                      </a: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spc="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050" spc="65" dirty="0">
                          <a:latin typeface="Arial"/>
                          <a:cs typeface="Arial"/>
                        </a:rPr>
                        <a:t>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22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12in</a:t>
                      </a: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in</a:t>
                      </a: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22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-5" dirty="0">
                          <a:latin typeface="Arial"/>
                          <a:cs typeface="Arial"/>
                        </a:rPr>
                        <a:t>14in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50" spc="60" dirty="0">
                          <a:latin typeface="Arial"/>
                          <a:cs typeface="Arial"/>
                        </a:rPr>
                        <a:t>8in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22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12in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12in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265702"/>
                  </a:ext>
                </a:extLst>
              </a:tr>
              <a:tr h="21322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14in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>
                      <a:solidFill>
                        <a:srgbClr val="F6862A"/>
                      </a:solidFill>
                      <a:prstDash val="soli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050" dirty="0">
                          <a:latin typeface="Arial"/>
                          <a:cs typeface="Arial"/>
                        </a:rPr>
                        <a:t>8in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6862A"/>
                      </a:solidFill>
                      <a:prstDash val="soli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38735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 marL="0" marR="0" marT="4064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6862A"/>
                      </a:solidFill>
                      <a:prstDash val="solid"/>
                    </a:lnR>
                    <a:lnT w="3175" cap="flat" cmpd="sng" algn="ctr">
                      <a:solidFill>
                        <a:srgbClr val="F686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6862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574600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32286" y="3175696"/>
            <a:ext cx="893444" cy="2203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</a:t>
            </a:r>
            <a:r>
              <a:rPr sz="1100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100" spc="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1100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00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sz="1100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ea</a:t>
            </a:r>
            <a:r>
              <a:rPr sz="1100" spc="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100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1100" spc="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100" spc="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es</a:t>
            </a:r>
            <a:r>
              <a:rPr sz="1100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286" y="3362457"/>
            <a:ext cx="51644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35" dirty="0">
                <a:latin typeface="Arial"/>
                <a:cs typeface="Arial"/>
              </a:rPr>
              <a:t>Building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code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approved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for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Type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V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Construction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per</a:t>
            </a:r>
            <a:r>
              <a:rPr sz="1100" spc="-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100" u="sng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Lucida Sans Unicode"/>
                <a:cs typeface="Lucida Sans Unicode"/>
                <a:hlinkClick r:id="rId3"/>
              </a:rPr>
              <a:t>IAPMO</a:t>
            </a:r>
            <a:r>
              <a:rPr sz="11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Lucida Sans Unicode"/>
                <a:cs typeface="Lucida Sans Unicode"/>
                <a:hlinkClick r:id="rId3"/>
              </a:rPr>
              <a:t> </a:t>
            </a:r>
            <a:r>
              <a:rPr sz="1100" u="sng" spc="1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Lucida Sans Unicode"/>
                <a:cs typeface="Lucida Sans Unicode"/>
                <a:hlinkClick r:id="rId3"/>
              </a:rPr>
              <a:t>UES</a:t>
            </a:r>
            <a:r>
              <a:rPr sz="1100" u="sng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Lucida Sans Unicode"/>
                <a:cs typeface="Lucida Sans Unicode"/>
                <a:hlinkClick r:id="rId3"/>
              </a:rPr>
              <a:t> </a:t>
            </a:r>
            <a:r>
              <a:rPr sz="1100" u="sng" spc="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Lucida Sans Unicode"/>
                <a:cs typeface="Lucida Sans Unicode"/>
                <a:hlinkClick r:id="rId3"/>
              </a:rPr>
              <a:t>ER-0448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585" y="3530096"/>
            <a:ext cx="6066790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  <a:tab pos="300355" algn="l"/>
              </a:tabLst>
            </a:pPr>
            <a:r>
              <a:rPr sz="1100" spc="40" dirty="0">
                <a:latin typeface="Arial"/>
                <a:cs typeface="Arial"/>
              </a:rPr>
              <a:t>Pre-insulated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and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30" dirty="0">
                <a:latin typeface="Arial"/>
                <a:cs typeface="Arial"/>
              </a:rPr>
              <a:t>sealed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–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no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need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to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wrap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with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fiberglass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or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apply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mastic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to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30" dirty="0">
                <a:latin typeface="Arial"/>
                <a:cs typeface="Arial"/>
              </a:rPr>
              <a:t>box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seams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25" dirty="0">
                <a:latin typeface="Arial"/>
                <a:cs typeface="Arial"/>
              </a:rPr>
              <a:t>Boxes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come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configured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with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either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R-6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or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R-8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insulation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-10" dirty="0">
                <a:latin typeface="Arial"/>
                <a:cs typeface="Arial"/>
              </a:rPr>
              <a:t>I</a:t>
            </a:r>
            <a:r>
              <a:rPr sz="1100" spc="50" dirty="0">
                <a:latin typeface="Arial"/>
                <a:cs typeface="Arial"/>
              </a:rPr>
              <a:t>nsu</a:t>
            </a:r>
            <a:r>
              <a:rPr sz="1100" spc="25" dirty="0">
                <a:latin typeface="Arial"/>
                <a:cs typeface="Arial"/>
              </a:rPr>
              <a:t>l</a:t>
            </a:r>
            <a:r>
              <a:rPr sz="1100" spc="5" dirty="0">
                <a:latin typeface="Arial"/>
                <a:cs typeface="Arial"/>
              </a:rPr>
              <a:t>a</a:t>
            </a:r>
            <a:r>
              <a:rPr sz="1100" spc="105" dirty="0">
                <a:latin typeface="Arial"/>
                <a:cs typeface="Arial"/>
              </a:rPr>
              <a:t>t</a:t>
            </a:r>
            <a:r>
              <a:rPr sz="1100" spc="30" dirty="0">
                <a:latin typeface="Arial"/>
                <a:cs typeface="Arial"/>
              </a:rPr>
              <a:t>i</a:t>
            </a:r>
            <a:r>
              <a:rPr sz="1100" spc="20" dirty="0">
                <a:latin typeface="Arial"/>
                <a:cs typeface="Arial"/>
              </a:rPr>
              <a:t>o</a:t>
            </a:r>
            <a:r>
              <a:rPr sz="1100" spc="45" dirty="0">
                <a:latin typeface="Arial"/>
                <a:cs typeface="Arial"/>
              </a:rPr>
              <a:t>n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30" dirty="0">
                <a:latin typeface="Arial"/>
                <a:cs typeface="Arial"/>
              </a:rPr>
              <a:t>i</a:t>
            </a:r>
            <a:r>
              <a:rPr sz="1100" spc="55" dirty="0">
                <a:latin typeface="Arial"/>
                <a:cs typeface="Arial"/>
              </a:rPr>
              <a:t>s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f</a:t>
            </a:r>
            <a:r>
              <a:rPr sz="1100" spc="30" dirty="0">
                <a:latin typeface="Arial"/>
                <a:cs typeface="Arial"/>
              </a:rPr>
              <a:t>i</a:t>
            </a:r>
            <a:r>
              <a:rPr sz="1100" spc="45" dirty="0">
                <a:latin typeface="Arial"/>
                <a:cs typeface="Arial"/>
              </a:rPr>
              <a:t>b</a:t>
            </a:r>
            <a:r>
              <a:rPr sz="1100" spc="20" dirty="0">
                <a:latin typeface="Arial"/>
                <a:cs typeface="Arial"/>
              </a:rPr>
              <a:t>e</a:t>
            </a:r>
            <a:r>
              <a:rPr sz="1100" spc="60" dirty="0">
                <a:latin typeface="Arial"/>
                <a:cs typeface="Arial"/>
              </a:rPr>
              <a:t>r</a:t>
            </a:r>
            <a:r>
              <a:rPr sz="1100" spc="85" dirty="0">
                <a:latin typeface="Arial"/>
                <a:cs typeface="Arial"/>
              </a:rPr>
              <a:t>-</a:t>
            </a:r>
            <a:r>
              <a:rPr sz="1100" spc="70" dirty="0">
                <a:latin typeface="Arial"/>
                <a:cs typeface="Arial"/>
              </a:rPr>
              <a:t>f</a:t>
            </a:r>
            <a:r>
              <a:rPr sz="1100" spc="60" dirty="0">
                <a:latin typeface="Arial"/>
                <a:cs typeface="Arial"/>
              </a:rPr>
              <a:t>r</a:t>
            </a:r>
            <a:r>
              <a:rPr sz="1100" spc="35" dirty="0">
                <a:latin typeface="Arial"/>
                <a:cs typeface="Arial"/>
              </a:rPr>
              <a:t>ee!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35" dirty="0">
                <a:latin typeface="Arial"/>
                <a:cs typeface="Arial"/>
              </a:rPr>
              <a:t>M</a:t>
            </a:r>
            <a:r>
              <a:rPr sz="1100" spc="30" dirty="0">
                <a:latin typeface="Arial"/>
                <a:cs typeface="Arial"/>
              </a:rPr>
              <a:t>a</a:t>
            </a:r>
            <a:r>
              <a:rPr sz="1100" spc="40" dirty="0">
                <a:latin typeface="Arial"/>
                <a:cs typeface="Arial"/>
              </a:rPr>
              <a:t>d</a:t>
            </a:r>
            <a:r>
              <a:rPr sz="1100" spc="20" dirty="0">
                <a:latin typeface="Arial"/>
                <a:cs typeface="Arial"/>
              </a:rPr>
              <a:t>e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30" dirty="0">
                <a:latin typeface="Arial"/>
                <a:cs typeface="Arial"/>
              </a:rPr>
              <a:t>o</a:t>
            </a:r>
            <a:r>
              <a:rPr sz="1100" spc="80" dirty="0">
                <a:latin typeface="Arial"/>
                <a:cs typeface="Arial"/>
              </a:rPr>
              <a:t>f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z</a:t>
            </a:r>
            <a:r>
              <a:rPr sz="1100" spc="30" dirty="0">
                <a:latin typeface="Arial"/>
                <a:cs typeface="Arial"/>
              </a:rPr>
              <a:t>i</a:t>
            </a:r>
            <a:r>
              <a:rPr sz="1100" spc="45" dirty="0">
                <a:latin typeface="Arial"/>
                <a:cs typeface="Arial"/>
              </a:rPr>
              <a:t>n</a:t>
            </a:r>
            <a:r>
              <a:rPr sz="1100" spc="55" dirty="0">
                <a:latin typeface="Arial"/>
                <a:cs typeface="Arial"/>
              </a:rPr>
              <a:t>c</a:t>
            </a:r>
            <a:r>
              <a:rPr sz="1100" spc="85" dirty="0">
                <a:latin typeface="Arial"/>
                <a:cs typeface="Arial"/>
              </a:rPr>
              <a:t>-</a:t>
            </a:r>
            <a:r>
              <a:rPr sz="1100" spc="55" dirty="0">
                <a:latin typeface="Arial"/>
                <a:cs typeface="Arial"/>
              </a:rPr>
              <a:t>c</a:t>
            </a:r>
            <a:r>
              <a:rPr sz="1100" spc="30" dirty="0">
                <a:latin typeface="Arial"/>
                <a:cs typeface="Arial"/>
              </a:rPr>
              <a:t>o</a:t>
            </a:r>
            <a:r>
              <a:rPr sz="1100" spc="5" dirty="0">
                <a:latin typeface="Arial"/>
                <a:cs typeface="Arial"/>
              </a:rPr>
              <a:t>a</a:t>
            </a:r>
            <a:r>
              <a:rPr sz="1100" spc="105" dirty="0">
                <a:latin typeface="Arial"/>
                <a:cs typeface="Arial"/>
              </a:rPr>
              <a:t>t</a:t>
            </a:r>
            <a:r>
              <a:rPr sz="1100" spc="35" dirty="0">
                <a:latin typeface="Arial"/>
                <a:cs typeface="Arial"/>
              </a:rPr>
              <a:t>ed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105" dirty="0">
                <a:latin typeface="Arial"/>
                <a:cs typeface="Arial"/>
              </a:rPr>
              <a:t>3</a:t>
            </a:r>
            <a:r>
              <a:rPr sz="1100" spc="140" dirty="0">
                <a:latin typeface="Arial"/>
                <a:cs typeface="Arial"/>
              </a:rPr>
              <a:t>0</a:t>
            </a:r>
            <a:r>
              <a:rPr sz="1100" spc="-105" dirty="0">
                <a:latin typeface="Arial"/>
                <a:cs typeface="Arial"/>
              </a:rPr>
              <a:t>G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g</a:t>
            </a:r>
            <a:r>
              <a:rPr sz="1100" spc="15" dirty="0">
                <a:latin typeface="Arial"/>
                <a:cs typeface="Arial"/>
              </a:rPr>
              <a:t>a</a:t>
            </a:r>
            <a:r>
              <a:rPr sz="1100" spc="30" dirty="0">
                <a:latin typeface="Arial"/>
                <a:cs typeface="Arial"/>
              </a:rPr>
              <a:t>l</a:t>
            </a:r>
            <a:r>
              <a:rPr sz="1100" spc="10" dirty="0">
                <a:latin typeface="Arial"/>
                <a:cs typeface="Arial"/>
              </a:rPr>
              <a:t>v</a:t>
            </a:r>
            <a:r>
              <a:rPr sz="1100" spc="15" dirty="0">
                <a:latin typeface="Arial"/>
                <a:cs typeface="Arial"/>
              </a:rPr>
              <a:t>a</a:t>
            </a:r>
            <a:r>
              <a:rPr sz="1100" spc="45" dirty="0">
                <a:latin typeface="Arial"/>
                <a:cs typeface="Arial"/>
              </a:rPr>
              <a:t>n</a:t>
            </a:r>
            <a:r>
              <a:rPr sz="1100" spc="3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z</a:t>
            </a:r>
            <a:r>
              <a:rPr sz="1100" spc="35" dirty="0">
                <a:latin typeface="Arial"/>
                <a:cs typeface="Arial"/>
              </a:rPr>
              <a:t>ed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s</a:t>
            </a:r>
            <a:r>
              <a:rPr sz="1100" spc="105" dirty="0">
                <a:latin typeface="Arial"/>
                <a:cs typeface="Arial"/>
              </a:rPr>
              <a:t>t</a:t>
            </a:r>
            <a:r>
              <a:rPr sz="1100" spc="20" dirty="0">
                <a:latin typeface="Arial"/>
                <a:cs typeface="Arial"/>
              </a:rPr>
              <a:t>eel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25" dirty="0">
                <a:latin typeface="Arial"/>
                <a:cs typeface="Arial"/>
              </a:rPr>
              <a:t>Also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25" dirty="0">
                <a:latin typeface="Arial"/>
                <a:cs typeface="Arial"/>
              </a:rPr>
              <a:t>available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with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no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collars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or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with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side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mounted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collars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40" dirty="0">
                <a:latin typeface="Arial"/>
                <a:cs typeface="Arial"/>
              </a:rPr>
              <a:t>Patent</a:t>
            </a:r>
            <a:r>
              <a:rPr lang="en-US" sz="1100" spc="40" dirty="0">
                <a:latin typeface="Arial"/>
                <a:cs typeface="Arial"/>
              </a:rPr>
              <a:t>ed </a:t>
            </a:r>
            <a:r>
              <a:rPr sz="1100" spc="30" dirty="0">
                <a:latin typeface="Arial"/>
                <a:cs typeface="Arial"/>
              </a:rPr>
              <a:t>box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design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has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pre-punched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30" dirty="0">
                <a:latin typeface="Arial"/>
                <a:cs typeface="Arial"/>
              </a:rPr>
              <a:t>nail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holes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inner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flange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for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easier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install</a:t>
            </a:r>
            <a:endParaRPr sz="11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100" spc="35" dirty="0">
                <a:latin typeface="Arial"/>
                <a:cs typeface="Arial"/>
              </a:rPr>
              <a:t>Robust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construction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that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prevents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damage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in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shipment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or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during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40" dirty="0">
                <a:latin typeface="Arial"/>
                <a:cs typeface="Arial"/>
              </a:rPr>
              <a:t>installation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process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08579" y="3598887"/>
            <a:ext cx="714932" cy="782772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7794827" y="3406544"/>
            <a:ext cx="737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20" dirty="0">
                <a:latin typeface="Arial"/>
                <a:cs typeface="Arial"/>
              </a:rPr>
              <a:t>E</a:t>
            </a:r>
            <a:r>
              <a:rPr sz="1200" b="1" spc="30" dirty="0">
                <a:latin typeface="Arial"/>
                <a:cs typeface="Arial"/>
              </a:rPr>
              <a:t>R</a:t>
            </a:r>
            <a:r>
              <a:rPr sz="1200" b="1" spc="65" dirty="0">
                <a:latin typeface="Arial"/>
                <a:cs typeface="Arial"/>
              </a:rPr>
              <a:t>-</a:t>
            </a:r>
            <a:r>
              <a:rPr sz="1200" b="1" spc="215" dirty="0">
                <a:latin typeface="Arial"/>
                <a:cs typeface="Arial"/>
              </a:rPr>
              <a:t>0</a:t>
            </a:r>
            <a:r>
              <a:rPr sz="1200" b="1" spc="170" dirty="0">
                <a:latin typeface="Arial"/>
                <a:cs typeface="Arial"/>
              </a:rPr>
              <a:t>448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E5C7B929-6820-4E59-BA24-616DF5FAD6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19050"/>
            <a:ext cx="1095375" cy="8667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9F6E7F6-4A9D-42AB-96A1-E9893C761B99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487413-9BAC-4B0E-A398-002E4124192C}"/>
              </a:ext>
            </a:extLst>
          </p:cNvPr>
          <p:cNvSpPr txBox="1"/>
          <p:nvPr/>
        </p:nvSpPr>
        <p:spPr>
          <a:xfrm>
            <a:off x="133333" y="4796596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US Patent Nos. US 10,309,682 B2/US 10,648,695 B2/US  9,951,969 B2</a:t>
            </a:r>
          </a:p>
        </p:txBody>
      </p:sp>
    </p:spTree>
    <p:extLst>
      <p:ext uri="{BB962C8B-B14F-4D97-AF65-F5344CB8AC3E}">
        <p14:creationId xmlns:p14="http://schemas.microsoft.com/office/powerpoint/2010/main" val="2599897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3333" y="106612"/>
            <a:ext cx="7639067" cy="7059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spcAft>
                <a:spcPts val="600"/>
              </a:spcAft>
            </a:pPr>
            <a:r>
              <a:rPr lang="en-US" spc="-140" dirty="0"/>
              <a:t>Sterling  BEST  SEALED </a:t>
            </a:r>
            <a:r>
              <a:rPr lang="en-US" spc="-140" baseline="30000" dirty="0"/>
              <a:t>®</a:t>
            </a:r>
            <a:r>
              <a:rPr lang="en-US" spc="-90" dirty="0"/>
              <a:t>  </a:t>
            </a:r>
            <a:r>
              <a:rPr lang="en-US" spc="-15" dirty="0"/>
              <a:t>Register  Box </a:t>
            </a:r>
            <a:endParaRPr spc="-135" dirty="0"/>
          </a:p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                                         DO NOT build your home without it!</a:t>
            </a:r>
            <a:endParaRPr spc="-45" dirty="0"/>
          </a:p>
        </p:txBody>
      </p:sp>
      <p:sp>
        <p:nvSpPr>
          <p:cNvPr id="8" name="object 8"/>
          <p:cNvSpPr txBox="1"/>
          <p:nvPr/>
        </p:nvSpPr>
        <p:spPr>
          <a:xfrm>
            <a:off x="219770" y="1101850"/>
            <a:ext cx="8334376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Contractor/Installer; Ask your Local Distributor for the Sterling BEST SEALED</a:t>
            </a:r>
            <a:r>
              <a:rPr lang="en-US" sz="1600" spc="-140" baseline="30000" dirty="0">
                <a:solidFill>
                  <a:schemeClr val="tx2"/>
                </a:solidFill>
              </a:rPr>
              <a:t> ®</a:t>
            </a: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Register Box, </a:t>
            </a:r>
            <a:b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</a:b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                                                                                   avoid leaks and pass the inspection the first time.</a:t>
            </a:r>
            <a:endParaRPr sz="1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FFF303E6-20F7-457E-A139-E762B17B0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459" y="23778"/>
            <a:ext cx="1095375" cy="8667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7EA461C-669E-4EBB-AB0D-19D2C2B516DC}"/>
              </a:ext>
            </a:extLst>
          </p:cNvPr>
          <p:cNvSpPr txBox="1"/>
          <p:nvPr/>
        </p:nvSpPr>
        <p:spPr>
          <a:xfrm>
            <a:off x="352424" y="4847210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2"/>
                </a:solidFill>
                <a:latin typeface="Arial Black" panose="020B0A04020102020204" pitchFamily="34" charset="0"/>
              </a:rPr>
              <a:t>Sterling Custom Sheet Metal        </a:t>
            </a:r>
            <a:r>
              <a:rPr lang="en-US" dirty="0">
                <a:solidFill>
                  <a:schemeClr val="tx2"/>
                </a:solidFill>
              </a:rPr>
              <a:t>                                                                       </a:t>
            </a:r>
            <a:r>
              <a:rPr lang="en-US" sz="900" dirty="0">
                <a:solidFill>
                  <a:schemeClr val="tx2"/>
                </a:solidFill>
              </a:rPr>
              <a:t>http://www.sterlingcustomsheetmetal.com  </a:t>
            </a:r>
          </a:p>
        </p:txBody>
      </p:sp>
      <p:pic>
        <p:nvPicPr>
          <p:cNvPr id="17" name="object 5">
            <a:extLst>
              <a:ext uri="{FF2B5EF4-FFF2-40B4-BE49-F238E27FC236}">
                <a16:creationId xmlns:a16="http://schemas.microsoft.com/office/drawing/2014/main" id="{B8C50805-3AD3-4B9A-8FD9-6F81FBF15A5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3075" y="3169775"/>
            <a:ext cx="3540925" cy="1677435"/>
          </a:xfrm>
          <a:prstGeom prst="rect">
            <a:avLst/>
          </a:prstGeom>
        </p:spPr>
      </p:pic>
      <p:pic>
        <p:nvPicPr>
          <p:cNvPr id="18" name="object 3">
            <a:extLst>
              <a:ext uri="{FF2B5EF4-FFF2-40B4-BE49-F238E27FC236}">
                <a16:creationId xmlns:a16="http://schemas.microsoft.com/office/drawing/2014/main" id="{3C6535DC-0095-435A-9C7D-56D17878489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169775"/>
            <a:ext cx="2422042" cy="1674266"/>
          </a:xfrm>
          <a:prstGeom prst="rect">
            <a:avLst/>
          </a:prstGeom>
        </p:spPr>
      </p:pic>
      <p:sp>
        <p:nvSpPr>
          <p:cNvPr id="19" name="object 8">
            <a:extLst>
              <a:ext uri="{FF2B5EF4-FFF2-40B4-BE49-F238E27FC236}">
                <a16:creationId xmlns:a16="http://schemas.microsoft.com/office/drawing/2014/main" id="{48F82DF8-877D-4573-A9A5-2F39F23B2E63}"/>
              </a:ext>
            </a:extLst>
          </p:cNvPr>
          <p:cNvSpPr txBox="1"/>
          <p:nvPr/>
        </p:nvSpPr>
        <p:spPr>
          <a:xfrm>
            <a:off x="609598" y="1795545"/>
            <a:ext cx="8334376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Home Builder; Build a better, more energy efficient home using the Sterling BEST SEALED </a:t>
            </a:r>
            <a:r>
              <a:rPr lang="en-US" sz="1600" spc="-140" baseline="30000" dirty="0">
                <a:solidFill>
                  <a:schemeClr val="tx2"/>
                </a:solidFill>
              </a:rPr>
              <a:t>®</a:t>
            </a:r>
            <a:r>
              <a:rPr lang="en-US" sz="1600" spc="-90" dirty="0">
                <a:solidFill>
                  <a:schemeClr val="tx2"/>
                </a:solidFill>
              </a:rPr>
              <a:t> </a:t>
            </a: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Register Box</a:t>
            </a:r>
            <a:endParaRPr sz="1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44240A48-D3EE-4D69-91A0-D7055D7DB6F1}"/>
              </a:ext>
            </a:extLst>
          </p:cNvPr>
          <p:cNvSpPr txBox="1"/>
          <p:nvPr/>
        </p:nvSpPr>
        <p:spPr>
          <a:xfrm>
            <a:off x="228600" y="2344507"/>
            <a:ext cx="8029574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Homeowner; Demand the Sterling BEST SEALED </a:t>
            </a:r>
            <a:r>
              <a:rPr lang="en-US" sz="1600" spc="-140" baseline="30000" dirty="0">
                <a:solidFill>
                  <a:schemeClr val="tx2"/>
                </a:solidFill>
              </a:rPr>
              <a:t>®</a:t>
            </a:r>
            <a:r>
              <a:rPr lang="en-US" sz="1600" spc="-90" dirty="0">
                <a:solidFill>
                  <a:schemeClr val="tx2"/>
                </a:solidFill>
              </a:rPr>
              <a:t> </a:t>
            </a: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Register Box in your home for years of reliable, </a:t>
            </a:r>
            <a:b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</a:br>
            <a:r>
              <a:rPr lang="en-US" sz="1400" dirty="0">
                <a:solidFill>
                  <a:schemeClr val="tx2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                                                                                                                   leak-free, efficient cooling.</a:t>
            </a:r>
            <a:endParaRPr sz="1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99CBD561-E664-4268-9CAF-09EF31862D3B}"/>
              </a:ext>
            </a:extLst>
          </p:cNvPr>
          <p:cNvSpPr txBox="1"/>
          <p:nvPr/>
        </p:nvSpPr>
        <p:spPr>
          <a:xfrm>
            <a:off x="2661275" y="3526121"/>
            <a:ext cx="2702567" cy="9727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 cap="rnd">
            <a:solidFill>
              <a:schemeClr val="accent1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100"/>
              </a:spcAft>
            </a:pPr>
            <a:r>
              <a:rPr lang="en-US" sz="1100" b="1" dirty="0">
                <a:solidFill>
                  <a:schemeClr val="tx2"/>
                </a:solidFill>
                <a:latin typeface="Arial"/>
                <a:cs typeface="Arial"/>
              </a:rPr>
              <a:t>For Inquiries contact:</a:t>
            </a:r>
          </a:p>
          <a:p>
            <a:pPr algn="ctr">
              <a:lnSpc>
                <a:spcPct val="100000"/>
              </a:lnSpc>
              <a:spcAft>
                <a:spcPts val="100"/>
              </a:spcAft>
            </a:pPr>
            <a:endParaRPr lang="en-US" sz="1100" b="1" dirty="0">
              <a:solidFill>
                <a:schemeClr val="tx2"/>
              </a:solidFill>
              <a:latin typeface="Arial"/>
              <a:cs typeface="Arial"/>
            </a:endParaRPr>
          </a:p>
          <a:p>
            <a:pPr algn="ctr">
              <a:spcAft>
                <a:spcPts val="100"/>
              </a:spcAft>
            </a:pPr>
            <a:r>
              <a:rPr lang="en-US" sz="1100" b="1" dirty="0">
                <a:solidFill>
                  <a:schemeClr val="tx2"/>
                </a:solidFill>
                <a:latin typeface="Arial"/>
                <a:cs typeface="Arial"/>
              </a:rPr>
              <a:t>Sterling Custom Sheet Metal</a:t>
            </a:r>
          </a:p>
          <a:p>
            <a:pPr algn="ctr">
              <a:spcAft>
                <a:spcPts val="100"/>
              </a:spcAft>
            </a:pPr>
            <a:r>
              <a:rPr lang="en-US" sz="1100" b="1" dirty="0">
                <a:solidFill>
                  <a:schemeClr val="tx2"/>
                </a:solidFill>
                <a:latin typeface="Arial"/>
                <a:cs typeface="Arial"/>
              </a:rPr>
              <a:t>(281) 356-2388</a:t>
            </a:r>
          </a:p>
          <a:p>
            <a:pPr algn="ctr">
              <a:lnSpc>
                <a:spcPct val="100000"/>
              </a:lnSpc>
              <a:spcAft>
                <a:spcPts val="100"/>
              </a:spcAft>
            </a:pPr>
            <a:r>
              <a:rPr lang="en-US" sz="1100" b="1" dirty="0">
                <a:solidFill>
                  <a:schemeClr val="tx2"/>
                </a:solidFill>
                <a:latin typeface="Arial"/>
                <a:cs typeface="Arial"/>
              </a:rPr>
              <a:t>Info@SterlingCustomSheetMetal.com</a:t>
            </a:r>
            <a:br>
              <a:rPr lang="en-US" sz="1100" b="1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en-US" sz="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CE4CBA-EFDD-4487-AFA7-B02433065C02}"/>
              </a:ext>
            </a:extLst>
          </p:cNvPr>
          <p:cNvSpPr txBox="1"/>
          <p:nvPr/>
        </p:nvSpPr>
        <p:spPr>
          <a:xfrm>
            <a:off x="133333" y="4824205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US Patent Nos. US 10,309,682 B2/US 10,648,695 B2/US  9,951,969 B2</a:t>
            </a:r>
          </a:p>
        </p:txBody>
      </p:sp>
    </p:spTree>
    <p:extLst>
      <p:ext uri="{BB962C8B-B14F-4D97-AF65-F5344CB8AC3E}">
        <p14:creationId xmlns:p14="http://schemas.microsoft.com/office/powerpoint/2010/main" val="116831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CAA116F2E525438071746BC000E0E6" ma:contentTypeVersion="14" ma:contentTypeDescription="Create a new document." ma:contentTypeScope="" ma:versionID="ede9bf50ac1100c7f861188ba16dfafb">
  <xsd:schema xmlns:xsd="http://www.w3.org/2001/XMLSchema" xmlns:xs="http://www.w3.org/2001/XMLSchema" xmlns:p="http://schemas.microsoft.com/office/2006/metadata/properties" xmlns:ns2="3a72af1c-77fe-42c8-8213-10d9b026997d" xmlns:ns3="2edca892-296c-4850-83be-4a3e900415fa" targetNamespace="http://schemas.microsoft.com/office/2006/metadata/properties" ma:root="true" ma:fieldsID="a83c9c49a7f5340ca241a4c3ae7213de" ns2:_="" ns3:_="">
    <xsd:import namespace="3a72af1c-77fe-42c8-8213-10d9b026997d"/>
    <xsd:import namespace="2edca892-296c-4850-83be-4a3e900415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2af1c-77fe-42c8-8213-10d9b0269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05e98ca-009b-4922-8635-a94a752e44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dca892-296c-4850-83be-4a3e900415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3384bd8-b266-40f8-9672-7db852dee50a}" ma:internalName="TaxCatchAll" ma:showField="CatchAllData" ma:web="2edca892-296c-4850-83be-4a3e900415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72af1c-77fe-42c8-8213-10d9b026997d">
      <Terms xmlns="http://schemas.microsoft.com/office/infopath/2007/PartnerControls"/>
    </lcf76f155ced4ddcb4097134ff3c332f>
    <TaxCatchAll xmlns="2edca892-296c-4850-83be-4a3e900415f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D1168D-7A7E-42DF-B9E0-C70F05E7D3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2af1c-77fe-42c8-8213-10d9b026997d"/>
    <ds:schemaRef ds:uri="2edca892-296c-4850-83be-4a3e90041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CBD0AA-D3BA-438E-B005-36597B43B2C3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3e368da1-40ac-407e-8975-279a4bad4909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ad275f30-fbc2-4fbc-b500-6b74e58dc051"/>
    <ds:schemaRef ds:uri="3a72af1c-77fe-42c8-8213-10d9b026997d"/>
    <ds:schemaRef ds:uri="2edca892-296c-4850-83be-4a3e900415fa"/>
  </ds:schemaRefs>
</ds:datastoreItem>
</file>

<file path=customXml/itemProps3.xml><?xml version="1.0" encoding="utf-8"?>
<ds:datastoreItem xmlns:ds="http://schemas.openxmlformats.org/officeDocument/2006/customXml" ds:itemID="{5126FE3B-EA38-4519-BE05-82D8C75A3F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18592</TotalTime>
  <Words>796</Words>
  <Application>Microsoft Office PowerPoint</Application>
  <PresentationFormat>On-screen Show (16:9)</PresentationFormat>
  <Paragraphs>157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Calibri</vt:lpstr>
      <vt:lpstr>Lucida Sans Unicode</vt:lpstr>
      <vt:lpstr>Segoe Print</vt:lpstr>
      <vt:lpstr>Times New Roman</vt:lpstr>
      <vt:lpstr>Trebuchet MS</vt:lpstr>
      <vt:lpstr>Wingdings</vt:lpstr>
      <vt:lpstr>Office Theme</vt:lpstr>
      <vt:lpstr>Sterling BEST SEALED®  Insulated HVAC              Register Boxes</vt:lpstr>
      <vt:lpstr>PowerPoint Presentation</vt:lpstr>
      <vt:lpstr>HVAC  DUCT  SEALING  SAVES  HOMEOWNERS  MONEY!</vt:lpstr>
      <vt:lpstr>Sterling  BEST  SEALED ®  Register  Box                                             checks  ALL  the  Boxes!</vt:lpstr>
      <vt:lpstr>Sterling  BEST  SEALED ®  Register  Box :            Key  Features  that  Pros  Love  and  Make  a  Difference</vt:lpstr>
      <vt:lpstr>Sterling  BEST  SEALED ®  Register  Box  Features</vt:lpstr>
      <vt:lpstr>Sterling  BEST  SEALED ®  Register  Box                                           DO NOT build your home without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Dana Findlay</cp:lastModifiedBy>
  <cp:revision>6</cp:revision>
  <cp:lastPrinted>2022-08-03T21:16:06Z</cp:lastPrinted>
  <dcterms:created xsi:type="dcterms:W3CDTF">2021-04-18T21:35:52Z</dcterms:created>
  <dcterms:modified xsi:type="dcterms:W3CDTF">2024-04-03T21:12:41Z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2017-08-17T00:00:00Z</vt:filetime>
  </property>
  <property fmtid="{D5CDD505-2E9C-101B-9397-08002B2CF9AE}" pid="3" name="Creator">
    <vt:lpwstr>Acrobat PDFMaker 10.0 for PowerPoint</vt:lpwstr>
  </property>
  <property fmtid="{D5CDD505-2E9C-101B-9397-08002B2CF9AE}" pid="4" name="LastSaved">
    <vt:filetime>2021-04-18T00:00:00Z</vt:filetime>
  </property>
  <property fmtid="{D5CDD505-2E9C-101B-9397-08002B2CF9AE}" pid="5" name="ContentTypeId">
    <vt:lpwstr>0x010100A400BD6BB46BEA44B598EED29A69F2DF</vt:lpwstr>
  </property>
  <property fmtid="{D5CDD505-2E9C-101B-9397-08002B2CF9AE}" pid="6" name="MediaServiceImageTags">
    <vt:lpwstr/>
  </property>
</Properties>
</file>